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301" r:id="rId10"/>
    <p:sldId id="265" r:id="rId11"/>
    <p:sldId id="266" r:id="rId12"/>
    <p:sldId id="300" r:id="rId13"/>
    <p:sldId id="264" r:id="rId14"/>
    <p:sldId id="267" r:id="rId15"/>
    <p:sldId id="316" r:id="rId16"/>
    <p:sldId id="298" r:id="rId17"/>
    <p:sldId id="296" r:id="rId18"/>
    <p:sldId id="299" r:id="rId19"/>
    <p:sldId id="297" r:id="rId20"/>
    <p:sldId id="268" r:id="rId21"/>
    <p:sldId id="269" r:id="rId22"/>
    <p:sldId id="270" r:id="rId23"/>
    <p:sldId id="294" r:id="rId24"/>
    <p:sldId id="290" r:id="rId25"/>
    <p:sldId id="291" r:id="rId26"/>
    <p:sldId id="292" r:id="rId27"/>
    <p:sldId id="295" r:id="rId28"/>
    <p:sldId id="293" r:id="rId29"/>
    <p:sldId id="272" r:id="rId30"/>
    <p:sldId id="273" r:id="rId31"/>
    <p:sldId id="283" r:id="rId32"/>
    <p:sldId id="285" r:id="rId33"/>
    <p:sldId id="286" r:id="rId34"/>
    <p:sldId id="274" r:id="rId35"/>
    <p:sldId id="302" r:id="rId36"/>
    <p:sldId id="276" r:id="rId37"/>
    <p:sldId id="277" r:id="rId38"/>
    <p:sldId id="303" r:id="rId39"/>
    <p:sldId id="304" r:id="rId40"/>
    <p:sldId id="27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12/11/2021</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AAA073D-A903-47F8-8D16-77642FB0DF1F}"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12/11/2021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12/11/2021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12/11/2021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8E665CEB-0076-4E37-B880-BCEA9784DE0A}"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6149E5E-3896-4118-99A7-7B85668F1C5E}"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40F4739-9812-4A9F-890D-2AD6BA5F6EE8}" type="datetimeFigureOut">
              <a:rPr lang="en-US" dirty="0"/>
              <a:t>12/11/2021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pl-PL"/>
              <a:t>Kliknij, aby edytować styl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18845AC5-A3F8-44AA-BA8F-596CDCC976D3}"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pl-PL"/>
              <a:t>Kliknij, aby edytować styl</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873B183-A821-4095-A363-9EC968635539}"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174D01B4-0AA5-45E6-B2E6-5FA4078AEBCF}"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12/11/2021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12/11/2021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12/11/2021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pl-PL"/>
              <a:t>Kliknij, aby edytować styl</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12/11/2021</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54955" y="2099733"/>
            <a:ext cx="8942082" cy="2677648"/>
          </a:xfrm>
        </p:spPr>
        <p:txBody>
          <a:bodyPr/>
          <a:lstStyle/>
          <a:p>
            <a:pPr algn="ctr"/>
            <a:r>
              <a:rPr lang="pl-PL" i="1" dirty="0"/>
              <a:t>Ateizm XVII-XIX wieku</a:t>
            </a:r>
            <a:endParaRPr lang="en-US" i="1" dirty="0"/>
          </a:p>
        </p:txBody>
      </p:sp>
      <p:sp>
        <p:nvSpPr>
          <p:cNvPr id="3" name="Podtytuł 2"/>
          <p:cNvSpPr>
            <a:spLocks noGrp="1"/>
          </p:cNvSpPr>
          <p:nvPr>
            <p:ph type="subTitle" idx="1"/>
          </p:nvPr>
        </p:nvSpPr>
        <p:spPr>
          <a:xfrm>
            <a:off x="1154954" y="4777380"/>
            <a:ext cx="9470115" cy="861420"/>
          </a:xfrm>
        </p:spPr>
        <p:txBody>
          <a:bodyPr/>
          <a:lstStyle/>
          <a:p>
            <a:r>
              <a:rPr lang="pl-PL" dirty="0"/>
              <a:t>Jakie były pierwsze poważne koncepcje ateistyczne?</a:t>
            </a:r>
            <a:endParaRPr lang="en-US" dirty="0"/>
          </a:p>
        </p:txBody>
      </p:sp>
      <p:sp>
        <p:nvSpPr>
          <p:cNvPr id="4" name="pole tekstowe 3"/>
          <p:cNvSpPr txBox="1"/>
          <p:nvPr/>
        </p:nvSpPr>
        <p:spPr>
          <a:xfrm>
            <a:off x="8382001" y="5510894"/>
            <a:ext cx="3202218" cy="738664"/>
          </a:xfrm>
          <a:prstGeom prst="rect">
            <a:avLst/>
          </a:prstGeom>
          <a:noFill/>
        </p:spPr>
        <p:txBody>
          <a:bodyPr wrap="square" rtlCol="0">
            <a:spAutoFit/>
          </a:bodyPr>
          <a:lstStyle/>
          <a:p>
            <a:pPr algn="ctr"/>
            <a:r>
              <a:rPr lang="pl-PL" sz="1400" dirty="0">
                <a:solidFill>
                  <a:schemeClr val="bg1"/>
                </a:solidFill>
              </a:rPr>
              <a:t>Ks. dr hab. Damian Wąsek (Uniwersytet Papieski Jana Pawła II w Krakowie)</a:t>
            </a:r>
            <a:endParaRPr lang="en-US" sz="1400" dirty="0">
              <a:solidFill>
                <a:schemeClr val="bg1"/>
              </a:solidFill>
            </a:endParaRPr>
          </a:p>
        </p:txBody>
      </p:sp>
    </p:spTree>
    <p:extLst>
      <p:ext uri="{BB962C8B-B14F-4D97-AF65-F5344CB8AC3E}">
        <p14:creationId xmlns:p14="http://schemas.microsoft.com/office/powerpoint/2010/main" val="50217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Renesans – geneza ateizmu</a:t>
            </a:r>
            <a:endParaRPr lang="en-US" dirty="0"/>
          </a:p>
        </p:txBody>
      </p:sp>
      <p:sp>
        <p:nvSpPr>
          <p:cNvPr id="7" name="Symbol zastępczy zawartości 2"/>
          <p:cNvSpPr txBox="1">
            <a:spLocks/>
          </p:cNvSpPr>
          <p:nvPr/>
        </p:nvSpPr>
        <p:spPr>
          <a:xfrm>
            <a:off x="505474" y="2420747"/>
            <a:ext cx="6014968" cy="418563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Kontekst:</a:t>
            </a:r>
          </a:p>
          <a:p>
            <a:pPr lvl="1" algn="just"/>
            <a:r>
              <a:rPr lang="pl-PL" sz="2000" dirty="0"/>
              <a:t>próby oddzielenia tego co czysto-ludzkie i tego, co specyficznie chrześcijańskie</a:t>
            </a:r>
          </a:p>
          <a:p>
            <a:pPr lvl="1" algn="just"/>
            <a:r>
              <a:rPr lang="pl-PL" sz="2000" dirty="0"/>
              <a:t>walka z instytucją kościelną oraz pierwsze sygnały sugerujące, że religia nie pozwala na pełny rozwój człowieka, że krępuje</a:t>
            </a:r>
          </a:p>
          <a:p>
            <a:pPr lvl="1" algn="just"/>
            <a:r>
              <a:rPr lang="pl-PL" sz="2000" dirty="0"/>
              <a:t>humaniści częściej dążą do oczyszczenia religii, pogłębienia motywacji, niż do zniszczenia chrześcijaństwa</a:t>
            </a:r>
          </a:p>
        </p:txBody>
      </p:sp>
      <p:pic>
        <p:nvPicPr>
          <p:cNvPr id="1026" name="Picture 2" descr="Znalezione obrazy dla zapytania: humanizm&quot;">
            <a:extLst>
              <a:ext uri="{FF2B5EF4-FFF2-40B4-BE49-F238E27FC236}">
                <a16:creationId xmlns:a16="http://schemas.microsoft.com/office/drawing/2014/main" id="{82142CB2-BF60-488B-AA6D-EEF19E775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406" y="2903839"/>
            <a:ext cx="4276725"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89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4" presetClass="entr" presetSubtype="1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randombar(horizontal)">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Renesans – etap walki</a:t>
            </a:r>
            <a:endParaRPr lang="en-US" dirty="0"/>
          </a:p>
        </p:txBody>
      </p:sp>
      <p:sp>
        <p:nvSpPr>
          <p:cNvPr id="7" name="Symbol zastępczy zawartości 2"/>
          <p:cNvSpPr txBox="1">
            <a:spLocks/>
          </p:cNvSpPr>
          <p:nvPr/>
        </p:nvSpPr>
        <p:spPr>
          <a:xfrm>
            <a:off x="880216" y="3025722"/>
            <a:ext cx="6328137" cy="277058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Kartezjusz</a:t>
            </a:r>
            <a:r>
              <a:rPr lang="pl-PL" sz="2000" dirty="0"/>
              <a:t> (1596-1650) – zakładał odrzucenie tradycyjnych autorytetów, poszukując </a:t>
            </a:r>
            <a:br>
              <a:rPr lang="pl-PL" sz="2000" dirty="0"/>
            </a:br>
            <a:r>
              <a:rPr lang="pl-PL" sz="2000" dirty="0"/>
              <a:t>w rozumie kryterium dla prawdziwości twierdzeń. </a:t>
            </a:r>
          </a:p>
          <a:p>
            <a:pPr algn="just"/>
            <a:r>
              <a:rPr lang="pl-PL" sz="2000" dirty="0"/>
              <a:t>Była to bardziej walka z instytucją kościelną, niż z Bogiem i religią, co można uzasadniać stanem owej instytucji.</a:t>
            </a:r>
          </a:p>
        </p:txBody>
      </p:sp>
      <p:pic>
        <p:nvPicPr>
          <p:cNvPr id="2050" name="Picture 2" descr="Znalezione obrazy dla zapytania: Kartezjusz&quot;">
            <a:extLst>
              <a:ext uri="{FF2B5EF4-FFF2-40B4-BE49-F238E27FC236}">
                <a16:creationId xmlns:a16="http://schemas.microsoft.com/office/drawing/2014/main" id="{BCE55879-A6A8-4320-AC6B-5C6BFF7E97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3407" y="2481801"/>
            <a:ext cx="3151941" cy="3858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68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anim calcmode="lin" valueType="num">
                                      <p:cBhvr>
                                        <p:cTn id="9" dur="1000" fill="hold"/>
                                        <p:tgtEl>
                                          <p:spTgt spid="2050"/>
                                        </p:tgtEl>
                                        <p:attrNameLst>
                                          <p:attrName>ppt_w</p:attrName>
                                        </p:attrNameLst>
                                      </p:cBhvr>
                                      <p:tavLst>
                                        <p:tav tm="0">
                                          <p:val>
                                            <p:fltVal val="0"/>
                                          </p:val>
                                        </p:tav>
                                        <p:tav tm="100000">
                                          <p:val>
                                            <p:strVal val="#ppt_w"/>
                                          </p:val>
                                        </p:tav>
                                      </p:tavLst>
                                    </p:anim>
                                    <p:anim calcmode="lin" valueType="num">
                                      <p:cBhvr>
                                        <p:cTn id="10" dur="1000" fill="hold"/>
                                        <p:tgtEl>
                                          <p:spTgt spid="2050"/>
                                        </p:tgtEl>
                                        <p:attrNameLst>
                                          <p:attrName>ppt_h</p:attrName>
                                        </p:attrNameLst>
                                      </p:cBhvr>
                                      <p:tavLst>
                                        <p:tav tm="0">
                                          <p:val>
                                            <p:fltVal val="0"/>
                                          </p:val>
                                        </p:tav>
                                        <p:tav tm="100000">
                                          <p:val>
                                            <p:strVal val="#ppt_h"/>
                                          </p:val>
                                        </p:tav>
                                      </p:tavLst>
                                    </p:anim>
                                    <p:anim calcmode="lin" valueType="num">
                                      <p:cBhvr>
                                        <p:cTn id="11" dur="1000" fill="hold"/>
                                        <p:tgtEl>
                                          <p:spTgt spid="2050"/>
                                        </p:tgtEl>
                                        <p:attrNameLst>
                                          <p:attrName>style.rotation</p:attrName>
                                        </p:attrNameLst>
                                      </p:cBhvr>
                                      <p:tavLst>
                                        <p:tav tm="0">
                                          <p:val>
                                            <p:fltVal val="90"/>
                                          </p:val>
                                        </p:tav>
                                        <p:tav tm="100000">
                                          <p:val>
                                            <p:fltVal val="0"/>
                                          </p:val>
                                        </p:tav>
                                      </p:tavLst>
                                    </p:anim>
                                    <p:animEffect transition="in" filter="fade">
                                      <p:cBhvr>
                                        <p:cTn id="12" dur="1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Etap redukcji filozoficznej</a:t>
            </a:r>
            <a:endParaRPr lang="en-US" dirty="0"/>
          </a:p>
        </p:txBody>
      </p:sp>
      <p:sp>
        <p:nvSpPr>
          <p:cNvPr id="7" name="Symbol zastępczy zawartości 2"/>
          <p:cNvSpPr txBox="1">
            <a:spLocks/>
          </p:cNvSpPr>
          <p:nvPr/>
        </p:nvSpPr>
        <p:spPr>
          <a:xfrm>
            <a:off x="1154953" y="3429000"/>
            <a:ext cx="7621578" cy="16411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Voltaire</a:t>
            </a:r>
            <a:r>
              <a:rPr lang="pl-PL" sz="2000" dirty="0"/>
              <a:t> (1694-1778) – </a:t>
            </a:r>
            <a:r>
              <a:rPr lang="pl-PL" sz="2000" u="sng" dirty="0"/>
              <a:t>deizm</a:t>
            </a:r>
            <a:r>
              <a:rPr lang="pl-PL" sz="2000" dirty="0"/>
              <a:t>. Możemy przyjmować, że Bóg stworzył świat i próbować to uzasadniać rozumowo. Absurdem jest jednak twierdzenie, że On w jakikolwiek sposób ingeruje po stworzeniu.</a:t>
            </a:r>
          </a:p>
        </p:txBody>
      </p:sp>
      <p:pic>
        <p:nvPicPr>
          <p:cNvPr id="3074" name="Picture 2" descr="Znalezione obrazy dla zapytania: voltaire&quot;">
            <a:extLst>
              <a:ext uri="{FF2B5EF4-FFF2-40B4-BE49-F238E27FC236}">
                <a16:creationId xmlns:a16="http://schemas.microsoft.com/office/drawing/2014/main" id="{3CA477CE-C6C9-416E-8F34-B199CE7A0B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4983" y="2392822"/>
            <a:ext cx="2479695" cy="3722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18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anim calcmode="lin" valueType="num">
                                      <p:cBhvr>
                                        <p:cTn id="9" dur="1000" fill="hold"/>
                                        <p:tgtEl>
                                          <p:spTgt spid="3074"/>
                                        </p:tgtEl>
                                        <p:attrNameLst>
                                          <p:attrName>ppt_w</p:attrName>
                                        </p:attrNameLst>
                                      </p:cBhvr>
                                      <p:tavLst>
                                        <p:tav tm="0">
                                          <p:val>
                                            <p:fltVal val="0"/>
                                          </p:val>
                                        </p:tav>
                                        <p:tav tm="100000">
                                          <p:val>
                                            <p:strVal val="#ppt_w"/>
                                          </p:val>
                                        </p:tav>
                                      </p:tavLst>
                                    </p:anim>
                                    <p:anim calcmode="lin" valueType="num">
                                      <p:cBhvr>
                                        <p:cTn id="10" dur="1000" fill="hold"/>
                                        <p:tgtEl>
                                          <p:spTgt spid="3074"/>
                                        </p:tgtEl>
                                        <p:attrNameLst>
                                          <p:attrName>ppt_h</p:attrName>
                                        </p:attrNameLst>
                                      </p:cBhvr>
                                      <p:tavLst>
                                        <p:tav tm="0">
                                          <p:val>
                                            <p:fltVal val="0"/>
                                          </p:val>
                                        </p:tav>
                                        <p:tav tm="100000">
                                          <p:val>
                                            <p:strVal val="#ppt_h"/>
                                          </p:val>
                                        </p:tav>
                                      </p:tavLst>
                                    </p:anim>
                                    <p:anim calcmode="lin" valueType="num">
                                      <p:cBhvr>
                                        <p:cTn id="11" dur="1000" fill="hold"/>
                                        <p:tgtEl>
                                          <p:spTgt spid="3074"/>
                                        </p:tgtEl>
                                        <p:attrNameLst>
                                          <p:attrName>style.rotation</p:attrName>
                                        </p:attrNameLst>
                                      </p:cBhvr>
                                      <p:tavLst>
                                        <p:tav tm="0">
                                          <p:val>
                                            <p:fltVal val="90"/>
                                          </p:val>
                                        </p:tav>
                                        <p:tav tm="100000">
                                          <p:val>
                                            <p:fltVal val="0"/>
                                          </p:val>
                                        </p:tav>
                                      </p:tavLst>
                                    </p:anim>
                                    <p:animEffect transition="in" filter="fade">
                                      <p:cBhvr>
                                        <p:cTn id="12"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Etap redukcji filozoficznej</a:t>
            </a:r>
            <a:endParaRPr lang="en-US" dirty="0"/>
          </a:p>
        </p:txBody>
      </p:sp>
      <p:sp>
        <p:nvSpPr>
          <p:cNvPr id="7" name="Symbol zastępczy zawartości 2"/>
          <p:cNvSpPr txBox="1">
            <a:spLocks/>
          </p:cNvSpPr>
          <p:nvPr/>
        </p:nvSpPr>
        <p:spPr>
          <a:xfrm>
            <a:off x="726393" y="2985008"/>
            <a:ext cx="7580119" cy="285200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Spinoza</a:t>
            </a:r>
            <a:r>
              <a:rPr lang="pl-PL" sz="2000" dirty="0"/>
              <a:t> (1632-1677) – </a:t>
            </a:r>
            <a:r>
              <a:rPr lang="pl-PL" sz="2000" u="sng" dirty="0"/>
              <a:t>panteizm</a:t>
            </a:r>
            <a:r>
              <a:rPr lang="pl-PL" sz="2000" dirty="0"/>
              <a:t>. Boga nie należy szukać poza tym światem. Należy Go odkrywać świecie </a:t>
            </a:r>
            <a:br>
              <a:rPr lang="pl-PL" sz="2000" dirty="0"/>
            </a:br>
            <a:r>
              <a:rPr lang="pl-PL" sz="2000" dirty="0"/>
              <a:t>i procesach historycznych, które się dzieją i zdążają do osiągnięcie pełni. Nie ma więc Boga transcendentnego </a:t>
            </a:r>
            <a:br>
              <a:rPr lang="pl-PL" sz="2000" dirty="0"/>
            </a:br>
            <a:r>
              <a:rPr lang="pl-PL" sz="2000" dirty="0"/>
              <a:t>i osobowego, a jest siłą przenikającą naturę. </a:t>
            </a:r>
          </a:p>
          <a:p>
            <a:pPr algn="just"/>
            <a:r>
              <a:rPr lang="pl-PL" sz="2000" dirty="0"/>
              <a:t>Wiara nie daje żadnych możliwości zbliżania się do prawdy. Od tego jest rozum, natomiast istotą religijności jest moralność i posłuszeństwo – tylko aspekt praktyczny.</a:t>
            </a:r>
          </a:p>
        </p:txBody>
      </p:sp>
      <p:pic>
        <p:nvPicPr>
          <p:cNvPr id="4098" name="Picture 2" descr="Znalezione obrazy dla zapytania: spinoza&quot;">
            <a:extLst>
              <a:ext uri="{FF2B5EF4-FFF2-40B4-BE49-F238E27FC236}">
                <a16:creationId xmlns:a16="http://schemas.microsoft.com/office/drawing/2014/main" id="{243AD7FA-A577-4189-ADA3-EEF8BF23BF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9771" y="2498892"/>
            <a:ext cx="3291328" cy="3824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52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anim calcmode="lin" valueType="num">
                                      <p:cBhvr>
                                        <p:cTn id="9" dur="1000" fill="hold"/>
                                        <p:tgtEl>
                                          <p:spTgt spid="4098"/>
                                        </p:tgtEl>
                                        <p:attrNameLst>
                                          <p:attrName>ppt_w</p:attrName>
                                        </p:attrNameLst>
                                      </p:cBhvr>
                                      <p:tavLst>
                                        <p:tav tm="0">
                                          <p:val>
                                            <p:fltVal val="0"/>
                                          </p:val>
                                        </p:tav>
                                        <p:tav tm="100000">
                                          <p:val>
                                            <p:strVal val="#ppt_w"/>
                                          </p:val>
                                        </p:tav>
                                      </p:tavLst>
                                    </p:anim>
                                    <p:anim calcmode="lin" valueType="num">
                                      <p:cBhvr>
                                        <p:cTn id="10" dur="1000" fill="hold"/>
                                        <p:tgtEl>
                                          <p:spTgt spid="4098"/>
                                        </p:tgtEl>
                                        <p:attrNameLst>
                                          <p:attrName>ppt_h</p:attrName>
                                        </p:attrNameLst>
                                      </p:cBhvr>
                                      <p:tavLst>
                                        <p:tav tm="0">
                                          <p:val>
                                            <p:fltVal val="0"/>
                                          </p:val>
                                        </p:tav>
                                        <p:tav tm="100000">
                                          <p:val>
                                            <p:strVal val="#ppt_h"/>
                                          </p:val>
                                        </p:tav>
                                      </p:tavLst>
                                    </p:anim>
                                    <p:anim calcmode="lin" valueType="num">
                                      <p:cBhvr>
                                        <p:cTn id="11" dur="1000" fill="hold"/>
                                        <p:tgtEl>
                                          <p:spTgt spid="4098"/>
                                        </p:tgtEl>
                                        <p:attrNameLst>
                                          <p:attrName>style.rotation</p:attrName>
                                        </p:attrNameLst>
                                      </p:cBhvr>
                                      <p:tavLst>
                                        <p:tav tm="0">
                                          <p:val>
                                            <p:fltVal val="90"/>
                                          </p:val>
                                        </p:tav>
                                        <p:tav tm="100000">
                                          <p:val>
                                            <p:fltVal val="0"/>
                                          </p:val>
                                        </p:tav>
                                      </p:tavLst>
                                    </p:anim>
                                    <p:animEffect transition="in" filter="fade">
                                      <p:cBhvr>
                                        <p:cTn id="12" dur="1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Etap redukcji filozoficznej</a:t>
            </a:r>
            <a:endParaRPr lang="en-US" dirty="0"/>
          </a:p>
        </p:txBody>
      </p:sp>
      <p:sp>
        <p:nvSpPr>
          <p:cNvPr id="7" name="Symbol zastępczy zawartości 2"/>
          <p:cNvSpPr txBox="1">
            <a:spLocks/>
          </p:cNvSpPr>
          <p:nvPr/>
        </p:nvSpPr>
        <p:spPr>
          <a:xfrm>
            <a:off x="565294" y="2885993"/>
            <a:ext cx="5775686" cy="323657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Hegel</a:t>
            </a:r>
            <a:r>
              <a:rPr lang="pl-PL" sz="2000" dirty="0"/>
              <a:t> (1770-1831) – Absolut rozwija się </a:t>
            </a:r>
            <a:br>
              <a:rPr lang="pl-PL" sz="2000" dirty="0"/>
            </a:br>
            <a:r>
              <a:rPr lang="pl-PL" sz="2000" dirty="0"/>
              <a:t>w czasie. Na samym początku jest na poziomie obrazów zmysłowych, szczytem zaś jest filozofia. Absolut nie jest więc niezmienny ani transcendentny. </a:t>
            </a:r>
          </a:p>
          <a:p>
            <a:pPr algn="just"/>
            <a:r>
              <a:rPr lang="pl-PL" sz="2000" dirty="0"/>
              <a:t>Religijność jest tylko pewnym etapem rozwoju/rozumienia Absolutu, który to etap może być oceniany z punktu widzenia filozofii.</a:t>
            </a:r>
          </a:p>
        </p:txBody>
      </p:sp>
      <p:pic>
        <p:nvPicPr>
          <p:cNvPr id="5122" name="Picture 2" descr="Znalezione obrazy dla zapytania: hegel&quot;">
            <a:extLst>
              <a:ext uri="{FF2B5EF4-FFF2-40B4-BE49-F238E27FC236}">
                <a16:creationId xmlns:a16="http://schemas.microsoft.com/office/drawing/2014/main" id="{3FC75060-955C-44D7-9A72-ABE07D6472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9759" y="2578042"/>
            <a:ext cx="3044261" cy="3852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12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anim calcmode="lin" valueType="num">
                                      <p:cBhvr>
                                        <p:cTn id="9" dur="1000" fill="hold"/>
                                        <p:tgtEl>
                                          <p:spTgt spid="5122"/>
                                        </p:tgtEl>
                                        <p:attrNameLst>
                                          <p:attrName>ppt_w</p:attrName>
                                        </p:attrNameLst>
                                      </p:cBhvr>
                                      <p:tavLst>
                                        <p:tav tm="0">
                                          <p:val>
                                            <p:fltVal val="0"/>
                                          </p:val>
                                        </p:tav>
                                        <p:tav tm="100000">
                                          <p:val>
                                            <p:strVal val="#ppt_w"/>
                                          </p:val>
                                        </p:tav>
                                      </p:tavLst>
                                    </p:anim>
                                    <p:anim calcmode="lin" valueType="num">
                                      <p:cBhvr>
                                        <p:cTn id="10" dur="1000" fill="hold"/>
                                        <p:tgtEl>
                                          <p:spTgt spid="5122"/>
                                        </p:tgtEl>
                                        <p:attrNameLst>
                                          <p:attrName>ppt_h</p:attrName>
                                        </p:attrNameLst>
                                      </p:cBhvr>
                                      <p:tavLst>
                                        <p:tav tm="0">
                                          <p:val>
                                            <p:fltVal val="0"/>
                                          </p:val>
                                        </p:tav>
                                        <p:tav tm="100000">
                                          <p:val>
                                            <p:strVal val="#ppt_h"/>
                                          </p:val>
                                        </p:tav>
                                      </p:tavLst>
                                    </p:anim>
                                    <p:anim calcmode="lin" valueType="num">
                                      <p:cBhvr>
                                        <p:cTn id="11" dur="1000" fill="hold"/>
                                        <p:tgtEl>
                                          <p:spTgt spid="5122"/>
                                        </p:tgtEl>
                                        <p:attrNameLst>
                                          <p:attrName>style.rotation</p:attrName>
                                        </p:attrNameLst>
                                      </p:cBhvr>
                                      <p:tavLst>
                                        <p:tav tm="0">
                                          <p:val>
                                            <p:fltVal val="90"/>
                                          </p:val>
                                        </p:tav>
                                        <p:tav tm="100000">
                                          <p:val>
                                            <p:fltVal val="0"/>
                                          </p:val>
                                        </p:tav>
                                      </p:tavLst>
                                    </p:anim>
                                    <p:animEffect transition="in" filter="fade">
                                      <p:cBhvr>
                                        <p:cTn id="12" dur="10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Etap redukcji filozoficznej</a:t>
            </a:r>
            <a:endParaRPr lang="en-US" dirty="0"/>
          </a:p>
        </p:txBody>
      </p:sp>
      <p:sp>
        <p:nvSpPr>
          <p:cNvPr id="7" name="Symbol zastępczy zawartości 2"/>
          <p:cNvSpPr txBox="1">
            <a:spLocks/>
          </p:cNvSpPr>
          <p:nvPr/>
        </p:nvSpPr>
        <p:spPr>
          <a:xfrm>
            <a:off x="599478" y="3171192"/>
            <a:ext cx="6527715" cy="23429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Hume</a:t>
            </a:r>
            <a:r>
              <a:rPr lang="pl-PL" sz="2000" dirty="0"/>
              <a:t> (1711-1776) – wszystkie idee pochodzą </a:t>
            </a:r>
            <a:br>
              <a:rPr lang="pl-PL" sz="2000" dirty="0"/>
            </a:br>
            <a:r>
              <a:rPr lang="pl-PL" sz="2000" dirty="0"/>
              <a:t>z wrażeń zmysłowych. </a:t>
            </a:r>
          </a:p>
          <a:p>
            <a:pPr algn="just"/>
            <a:r>
              <a:rPr lang="pl-PL" sz="2000" dirty="0"/>
              <a:t>Zakwestionował istnienie prawd objawionych, dotyczących świata. Samej idei Boga nie odpowiada nic w doświadczeniu, więc jest bezsensowna.</a:t>
            </a:r>
          </a:p>
        </p:txBody>
      </p:sp>
      <p:pic>
        <p:nvPicPr>
          <p:cNvPr id="6146" name="Picture 2" descr="Znalezione obrazy dla zapytania: hume&quot;">
            <a:extLst>
              <a:ext uri="{FF2B5EF4-FFF2-40B4-BE49-F238E27FC236}">
                <a16:creationId xmlns:a16="http://schemas.microsoft.com/office/drawing/2014/main" id="{5CD0EECC-08B4-4D2A-B377-8427C57857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3808" y="2435552"/>
            <a:ext cx="3112333" cy="381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41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anim calcmode="lin" valueType="num">
                                      <p:cBhvr>
                                        <p:cTn id="9" dur="1000" fill="hold"/>
                                        <p:tgtEl>
                                          <p:spTgt spid="6146"/>
                                        </p:tgtEl>
                                        <p:attrNameLst>
                                          <p:attrName>ppt_w</p:attrName>
                                        </p:attrNameLst>
                                      </p:cBhvr>
                                      <p:tavLst>
                                        <p:tav tm="0">
                                          <p:val>
                                            <p:fltVal val="0"/>
                                          </p:val>
                                        </p:tav>
                                        <p:tav tm="100000">
                                          <p:val>
                                            <p:strVal val="#ppt_w"/>
                                          </p:val>
                                        </p:tav>
                                      </p:tavLst>
                                    </p:anim>
                                    <p:anim calcmode="lin" valueType="num">
                                      <p:cBhvr>
                                        <p:cTn id="10" dur="1000" fill="hold"/>
                                        <p:tgtEl>
                                          <p:spTgt spid="6146"/>
                                        </p:tgtEl>
                                        <p:attrNameLst>
                                          <p:attrName>ppt_h</p:attrName>
                                        </p:attrNameLst>
                                      </p:cBhvr>
                                      <p:tavLst>
                                        <p:tav tm="0">
                                          <p:val>
                                            <p:fltVal val="0"/>
                                          </p:val>
                                        </p:tav>
                                        <p:tav tm="100000">
                                          <p:val>
                                            <p:strVal val="#ppt_h"/>
                                          </p:val>
                                        </p:tav>
                                      </p:tavLst>
                                    </p:anim>
                                    <p:anim calcmode="lin" valueType="num">
                                      <p:cBhvr>
                                        <p:cTn id="11" dur="1000" fill="hold"/>
                                        <p:tgtEl>
                                          <p:spTgt spid="6146"/>
                                        </p:tgtEl>
                                        <p:attrNameLst>
                                          <p:attrName>style.rotation</p:attrName>
                                        </p:attrNameLst>
                                      </p:cBhvr>
                                      <p:tavLst>
                                        <p:tav tm="0">
                                          <p:val>
                                            <p:fltVal val="90"/>
                                          </p:val>
                                        </p:tav>
                                        <p:tav tm="100000">
                                          <p:val>
                                            <p:fltVal val="0"/>
                                          </p:val>
                                        </p:tav>
                                      </p:tavLst>
                                    </p:anim>
                                    <p:animEffect transition="in" filter="fade">
                                      <p:cBhvr>
                                        <p:cTn id="12" dur="10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Etap redukcji filozoficznej</a:t>
            </a:r>
            <a:endParaRPr lang="en-US" dirty="0"/>
          </a:p>
        </p:txBody>
      </p:sp>
      <p:sp>
        <p:nvSpPr>
          <p:cNvPr id="7" name="Symbol zastępczy zawartości 2"/>
          <p:cNvSpPr txBox="1">
            <a:spLocks/>
          </p:cNvSpPr>
          <p:nvPr/>
        </p:nvSpPr>
        <p:spPr>
          <a:xfrm>
            <a:off x="427290" y="2450897"/>
            <a:ext cx="7349383" cy="39202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Kant</a:t>
            </a:r>
            <a:r>
              <a:rPr lang="pl-PL" sz="2000" dirty="0"/>
              <a:t> (1724-1804) – Rozum teoretyczny </a:t>
            </a:r>
            <a:br>
              <a:rPr lang="pl-PL" sz="2000" dirty="0"/>
            </a:br>
            <a:r>
              <a:rPr lang="pl-PL" sz="2000" dirty="0"/>
              <a:t>w procesie poznania nie jest tylko biernie przyjmującym dane, ale kształtuje to, co otrzymuje z doświadczenia. Nie jest on w stanie poznać rzeczy samych w sobie, </a:t>
            </a:r>
            <a:br>
              <a:rPr lang="pl-PL" sz="2000" dirty="0"/>
            </a:br>
            <a:r>
              <a:rPr lang="pl-PL" sz="2000" dirty="0"/>
              <a:t>a jedynie zjawiska. Skoro nie wykracza poza doświadczenie, nie może uzyskać żadnej wiedzy </a:t>
            </a:r>
            <a:br>
              <a:rPr lang="pl-PL" sz="2000" dirty="0"/>
            </a:br>
            <a:r>
              <a:rPr lang="pl-PL" sz="2000" dirty="0"/>
              <a:t>o Bogu. </a:t>
            </a:r>
          </a:p>
          <a:p>
            <a:pPr algn="just"/>
            <a:r>
              <a:rPr lang="pl-PL" sz="2000" dirty="0"/>
              <a:t>Idea Boga może być jedynie postulatem rozumu praktycznego – wynika z postulatu sprawiedliwej zapłaty za moralne życie i do tej obietnicy się sprowadza.</a:t>
            </a:r>
          </a:p>
        </p:txBody>
      </p:sp>
      <p:pic>
        <p:nvPicPr>
          <p:cNvPr id="7170" name="Picture 2" descr="Znalezione obrazy dla zapytania: kant&quot;">
            <a:extLst>
              <a:ext uri="{FF2B5EF4-FFF2-40B4-BE49-F238E27FC236}">
                <a16:creationId xmlns:a16="http://schemas.microsoft.com/office/drawing/2014/main" id="{E6AF9F5F-400D-42DF-B466-E61DD793BD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9265" y="2404889"/>
            <a:ext cx="3074201" cy="401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08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anim calcmode="lin" valueType="num">
                                      <p:cBhvr>
                                        <p:cTn id="9" dur="1000" fill="hold"/>
                                        <p:tgtEl>
                                          <p:spTgt spid="7170"/>
                                        </p:tgtEl>
                                        <p:attrNameLst>
                                          <p:attrName>ppt_w</p:attrName>
                                        </p:attrNameLst>
                                      </p:cBhvr>
                                      <p:tavLst>
                                        <p:tav tm="0">
                                          <p:val>
                                            <p:fltVal val="0"/>
                                          </p:val>
                                        </p:tav>
                                        <p:tav tm="100000">
                                          <p:val>
                                            <p:strVal val="#ppt_w"/>
                                          </p:val>
                                        </p:tav>
                                      </p:tavLst>
                                    </p:anim>
                                    <p:anim calcmode="lin" valueType="num">
                                      <p:cBhvr>
                                        <p:cTn id="10" dur="1000" fill="hold"/>
                                        <p:tgtEl>
                                          <p:spTgt spid="7170"/>
                                        </p:tgtEl>
                                        <p:attrNameLst>
                                          <p:attrName>ppt_h</p:attrName>
                                        </p:attrNameLst>
                                      </p:cBhvr>
                                      <p:tavLst>
                                        <p:tav tm="0">
                                          <p:val>
                                            <p:fltVal val="0"/>
                                          </p:val>
                                        </p:tav>
                                        <p:tav tm="100000">
                                          <p:val>
                                            <p:strVal val="#ppt_h"/>
                                          </p:val>
                                        </p:tav>
                                      </p:tavLst>
                                    </p:anim>
                                    <p:anim calcmode="lin" valueType="num">
                                      <p:cBhvr>
                                        <p:cTn id="11" dur="1000" fill="hold"/>
                                        <p:tgtEl>
                                          <p:spTgt spid="7170"/>
                                        </p:tgtEl>
                                        <p:attrNameLst>
                                          <p:attrName>style.rotation</p:attrName>
                                        </p:attrNameLst>
                                      </p:cBhvr>
                                      <p:tavLst>
                                        <p:tav tm="0">
                                          <p:val>
                                            <p:fltVal val="90"/>
                                          </p:val>
                                        </p:tav>
                                        <p:tav tm="100000">
                                          <p:val>
                                            <p:fltVal val="0"/>
                                          </p:val>
                                        </p:tav>
                                      </p:tavLst>
                                    </p:anim>
                                    <p:animEffect transition="in" filter="fade">
                                      <p:cBhvr>
                                        <p:cTn id="12" dur="10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973668"/>
            <a:ext cx="9199661" cy="706964"/>
          </a:xfrm>
        </p:spPr>
        <p:txBody>
          <a:bodyPr/>
          <a:lstStyle/>
          <a:p>
            <a:r>
              <a:rPr lang="pl-PL" dirty="0"/>
              <a:t>Etap absolutyzacji człowieka</a:t>
            </a:r>
            <a:endParaRPr lang="en-US" dirty="0"/>
          </a:p>
        </p:txBody>
      </p:sp>
      <p:sp>
        <p:nvSpPr>
          <p:cNvPr id="7" name="Symbol zastępczy zawartości 2"/>
          <p:cNvSpPr txBox="1">
            <a:spLocks/>
          </p:cNvSpPr>
          <p:nvPr/>
        </p:nvSpPr>
        <p:spPr>
          <a:xfrm>
            <a:off x="581114" y="2392823"/>
            <a:ext cx="7306655" cy="419598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Ludwig Feuerbach</a:t>
            </a:r>
            <a:r>
              <a:rPr lang="pl-PL" sz="2000" dirty="0"/>
              <a:t> (1804-1873) – o ile Hegel twierdził, że losy świata to etapy rozwoju ducha, aż do czystego absolutu, Feuerbach utrzymywał, że </a:t>
            </a:r>
            <a:r>
              <a:rPr lang="pl-PL" sz="2000" b="1" dirty="0"/>
              <a:t>w miejsce ducha można wstawić człowieka</a:t>
            </a:r>
            <a:r>
              <a:rPr lang="pl-PL" sz="2000" dirty="0"/>
              <a:t>. Jeśli tak spojrzymy, możemy utożsamić teologię z antropologią. </a:t>
            </a:r>
          </a:p>
          <a:p>
            <a:pPr algn="just"/>
            <a:r>
              <a:rPr lang="pl-PL" sz="2000" dirty="0"/>
              <a:t>Dlaczego? Ponieważ </a:t>
            </a:r>
            <a:r>
              <a:rPr lang="pl-PL" sz="2000" b="1" dirty="0"/>
              <a:t>ludzka świadomość istnienia Boga była zawsze jedynie fałszywą formą samopoznania człowieka.</a:t>
            </a:r>
          </a:p>
          <a:p>
            <a:pPr marL="0" indent="0" algn="just">
              <a:buNone/>
            </a:pPr>
            <a:r>
              <a:rPr lang="pl-PL" sz="2000" i="1" dirty="0"/>
              <a:t>Gdyby ptak miał wyobrażenie Boga, wyobrażałby go sobie tylko jako istotę uskrzydloną. Ptak nie zna nic wyższego, nic doskonalszego, niż bycie uskrzydlonym.</a:t>
            </a:r>
          </a:p>
        </p:txBody>
      </p:sp>
      <p:pic>
        <p:nvPicPr>
          <p:cNvPr id="8194" name="Picture 2" descr="Znalezione obrazy dla zapytania: feuerbach&quot;">
            <a:extLst>
              <a:ext uri="{FF2B5EF4-FFF2-40B4-BE49-F238E27FC236}">
                <a16:creationId xmlns:a16="http://schemas.microsoft.com/office/drawing/2014/main" id="{AFF9ABDE-F035-4C51-82E7-B016053B5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4953" y="2549926"/>
            <a:ext cx="3252686" cy="3841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41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8194"/>
                                        </p:tgtEl>
                                        <p:attrNameLst>
                                          <p:attrName>style.visibility</p:attrName>
                                        </p:attrNameLst>
                                      </p:cBhvr>
                                      <p:to>
                                        <p:strVal val="visible"/>
                                      </p:to>
                                    </p:set>
                                    <p:anim calcmode="lin" valueType="num">
                                      <p:cBhvr>
                                        <p:cTn id="9" dur="1000" fill="hold"/>
                                        <p:tgtEl>
                                          <p:spTgt spid="8194"/>
                                        </p:tgtEl>
                                        <p:attrNameLst>
                                          <p:attrName>ppt_w</p:attrName>
                                        </p:attrNameLst>
                                      </p:cBhvr>
                                      <p:tavLst>
                                        <p:tav tm="0">
                                          <p:val>
                                            <p:fltVal val="0"/>
                                          </p:val>
                                        </p:tav>
                                        <p:tav tm="100000">
                                          <p:val>
                                            <p:strVal val="#ppt_w"/>
                                          </p:val>
                                        </p:tav>
                                      </p:tavLst>
                                    </p:anim>
                                    <p:anim calcmode="lin" valueType="num">
                                      <p:cBhvr>
                                        <p:cTn id="10" dur="1000" fill="hold"/>
                                        <p:tgtEl>
                                          <p:spTgt spid="8194"/>
                                        </p:tgtEl>
                                        <p:attrNameLst>
                                          <p:attrName>ppt_h</p:attrName>
                                        </p:attrNameLst>
                                      </p:cBhvr>
                                      <p:tavLst>
                                        <p:tav tm="0">
                                          <p:val>
                                            <p:fltVal val="0"/>
                                          </p:val>
                                        </p:tav>
                                        <p:tav tm="100000">
                                          <p:val>
                                            <p:strVal val="#ppt_h"/>
                                          </p:val>
                                        </p:tav>
                                      </p:tavLst>
                                    </p:anim>
                                    <p:anim calcmode="lin" valueType="num">
                                      <p:cBhvr>
                                        <p:cTn id="11" dur="1000" fill="hold"/>
                                        <p:tgtEl>
                                          <p:spTgt spid="8194"/>
                                        </p:tgtEl>
                                        <p:attrNameLst>
                                          <p:attrName>style.rotation</p:attrName>
                                        </p:attrNameLst>
                                      </p:cBhvr>
                                      <p:tavLst>
                                        <p:tav tm="0">
                                          <p:val>
                                            <p:fltVal val="90"/>
                                          </p:val>
                                        </p:tav>
                                        <p:tav tm="100000">
                                          <p:val>
                                            <p:fltVal val="0"/>
                                          </p:val>
                                        </p:tav>
                                      </p:tavLst>
                                    </p:anim>
                                    <p:animEffect transition="in" filter="fade">
                                      <p:cBhvr>
                                        <p:cTn id="12" dur="10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973668"/>
            <a:ext cx="9199661" cy="706964"/>
          </a:xfrm>
        </p:spPr>
        <p:txBody>
          <a:bodyPr/>
          <a:lstStyle/>
          <a:p>
            <a:r>
              <a:rPr lang="pl-PL" dirty="0"/>
              <a:t>Etap absolutyzacji człowieka</a:t>
            </a:r>
            <a:endParaRPr lang="en-US" dirty="0"/>
          </a:p>
        </p:txBody>
      </p:sp>
      <p:sp>
        <p:nvSpPr>
          <p:cNvPr id="7" name="Symbol zastępczy zawartości 2"/>
          <p:cNvSpPr txBox="1">
            <a:spLocks/>
          </p:cNvSpPr>
          <p:nvPr/>
        </p:nvSpPr>
        <p:spPr>
          <a:xfrm>
            <a:off x="589660" y="2478280"/>
            <a:ext cx="8212507" cy="417889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Przyjęcie religijności szkodzi. Na płaszczyźnie poznania sprawia to, że </a:t>
            </a:r>
            <a:r>
              <a:rPr lang="pl-PL" sz="2000" b="1" dirty="0"/>
              <a:t>człowiek zamiast używać rozumu, przyjmuje wiarę jako element poznania rzeczywistości </a:t>
            </a:r>
            <a:r>
              <a:rPr lang="pl-PL" sz="2000" dirty="0"/>
              <a:t>– to ogranicza jego naturę. </a:t>
            </a:r>
          </a:p>
          <a:p>
            <a:pPr algn="just"/>
            <a:r>
              <a:rPr lang="pl-PL" sz="2000" dirty="0"/>
              <a:t>Przyjmując Boga, </a:t>
            </a:r>
            <a:r>
              <a:rPr lang="pl-PL" sz="2000" b="1" dirty="0"/>
              <a:t>człowiek redukuje siebie do rangi stworzenia nędznego i grzesznego</a:t>
            </a:r>
            <a:r>
              <a:rPr lang="pl-PL" sz="2000" dirty="0"/>
              <a:t>. Człowiek religijny, uznając wszystkie wartości gatunku ludzkiego nie w człowieku, lecz w Bogu, przekreśla siebie. </a:t>
            </a:r>
            <a:r>
              <a:rPr lang="pl-PL" sz="2000" b="1" dirty="0"/>
              <a:t>Bóg i religia </a:t>
            </a:r>
            <a:r>
              <a:rPr lang="pl-PL" sz="2000" dirty="0"/>
              <a:t>pełnią w takim ujęciu funkcję negatywną, </a:t>
            </a:r>
            <a:r>
              <a:rPr lang="pl-PL" sz="2000" b="1" dirty="0"/>
              <a:t>działają hamująco na moralność i całą ludzką kulturę</a:t>
            </a:r>
            <a:r>
              <a:rPr lang="pl-PL" sz="2000" dirty="0"/>
              <a:t>, są przyczyną dehumanizacji człowieka</a:t>
            </a:r>
            <a:endParaRPr lang="pl-PL" sz="2400" dirty="0"/>
          </a:p>
          <a:p>
            <a:pPr algn="just"/>
            <a:r>
              <a:rPr lang="pl-PL" sz="2000" dirty="0"/>
              <a:t>Na płaszczyźnie moralności, </a:t>
            </a:r>
            <a:r>
              <a:rPr lang="pl-PL" sz="2000" b="1" dirty="0"/>
              <a:t>Bóg staje się rozkazodawcą </a:t>
            </a:r>
            <a:br>
              <a:rPr lang="pl-PL" sz="2000" b="1" dirty="0"/>
            </a:br>
            <a:r>
              <a:rPr lang="pl-PL" sz="2000" b="1" dirty="0"/>
              <a:t>w zakresie dobra i zła </a:t>
            </a:r>
            <a:r>
              <a:rPr lang="pl-PL" sz="2000" dirty="0"/>
              <a:t>– to czyni z człowieka niewolnika Boga.</a:t>
            </a:r>
          </a:p>
        </p:txBody>
      </p:sp>
      <p:pic>
        <p:nvPicPr>
          <p:cNvPr id="9218" name="Picture 2" descr="Znalezione obrazy dla zapytania: feuerbach&quot;">
            <a:extLst>
              <a:ext uri="{FF2B5EF4-FFF2-40B4-BE49-F238E27FC236}">
                <a16:creationId xmlns:a16="http://schemas.microsoft.com/office/drawing/2014/main" id="{979F2D33-8CBC-41AC-A053-BB073B248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0484" y="2820111"/>
            <a:ext cx="2688260" cy="3174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68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anim calcmode="lin" valueType="num">
                                      <p:cBhvr>
                                        <p:cTn id="9" dur="1000" fill="hold"/>
                                        <p:tgtEl>
                                          <p:spTgt spid="9218"/>
                                        </p:tgtEl>
                                        <p:attrNameLst>
                                          <p:attrName>ppt_w</p:attrName>
                                        </p:attrNameLst>
                                      </p:cBhvr>
                                      <p:tavLst>
                                        <p:tav tm="0">
                                          <p:val>
                                            <p:fltVal val="0"/>
                                          </p:val>
                                        </p:tav>
                                        <p:tav tm="100000">
                                          <p:val>
                                            <p:strVal val="#ppt_w"/>
                                          </p:val>
                                        </p:tav>
                                      </p:tavLst>
                                    </p:anim>
                                    <p:anim calcmode="lin" valueType="num">
                                      <p:cBhvr>
                                        <p:cTn id="10" dur="1000" fill="hold"/>
                                        <p:tgtEl>
                                          <p:spTgt spid="9218"/>
                                        </p:tgtEl>
                                        <p:attrNameLst>
                                          <p:attrName>ppt_h</p:attrName>
                                        </p:attrNameLst>
                                      </p:cBhvr>
                                      <p:tavLst>
                                        <p:tav tm="0">
                                          <p:val>
                                            <p:fltVal val="0"/>
                                          </p:val>
                                        </p:tav>
                                        <p:tav tm="100000">
                                          <p:val>
                                            <p:strVal val="#ppt_h"/>
                                          </p:val>
                                        </p:tav>
                                      </p:tavLst>
                                    </p:anim>
                                    <p:anim calcmode="lin" valueType="num">
                                      <p:cBhvr>
                                        <p:cTn id="11" dur="1000" fill="hold"/>
                                        <p:tgtEl>
                                          <p:spTgt spid="9218"/>
                                        </p:tgtEl>
                                        <p:attrNameLst>
                                          <p:attrName>style.rotation</p:attrName>
                                        </p:attrNameLst>
                                      </p:cBhvr>
                                      <p:tavLst>
                                        <p:tav tm="0">
                                          <p:val>
                                            <p:fltVal val="90"/>
                                          </p:val>
                                        </p:tav>
                                        <p:tav tm="100000">
                                          <p:val>
                                            <p:fltVal val="0"/>
                                          </p:val>
                                        </p:tav>
                                      </p:tavLst>
                                    </p:anim>
                                    <p:animEffect transition="in" filter="fade">
                                      <p:cBhvr>
                                        <p:cTn id="12" dur="10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973668"/>
            <a:ext cx="9199661" cy="706964"/>
          </a:xfrm>
        </p:spPr>
        <p:txBody>
          <a:bodyPr/>
          <a:lstStyle/>
          <a:p>
            <a:r>
              <a:rPr lang="pl-PL" dirty="0"/>
              <a:t>Etap absolutyzacji człowieka</a:t>
            </a:r>
            <a:endParaRPr lang="en-US" dirty="0"/>
          </a:p>
        </p:txBody>
      </p:sp>
      <p:sp>
        <p:nvSpPr>
          <p:cNvPr id="7" name="Symbol zastępczy zawartości 2"/>
          <p:cNvSpPr txBox="1">
            <a:spLocks/>
          </p:cNvSpPr>
          <p:nvPr/>
        </p:nvSpPr>
        <p:spPr>
          <a:xfrm>
            <a:off x="529839" y="2266682"/>
            <a:ext cx="7169922"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Bóg</a:t>
            </a:r>
            <a:r>
              <a:rPr lang="pl-PL" sz="2000" dirty="0"/>
              <a:t> jest więc ostatecznie </a:t>
            </a:r>
            <a:r>
              <a:rPr lang="pl-PL" sz="2000" b="1" dirty="0"/>
              <a:t>personifikacją ludzkich pragnień i aspiracji</a:t>
            </a:r>
            <a:r>
              <a:rPr lang="pl-PL" sz="2000" dirty="0"/>
              <a:t>. Idea Boga jest obecna </a:t>
            </a:r>
            <a:br>
              <a:rPr lang="pl-PL" sz="2000" dirty="0"/>
            </a:br>
            <a:r>
              <a:rPr lang="pl-PL" sz="2000" dirty="0"/>
              <a:t>u człowieka niedojrzałego, bez pełnej samoświadomości, podobnego do dziecka, które </a:t>
            </a:r>
            <a:r>
              <a:rPr lang="pl-PL" sz="2000" b="1" dirty="0"/>
              <a:t>zamiast „ja” używa trzeciej osoby</a:t>
            </a:r>
            <a:r>
              <a:rPr lang="pl-PL" sz="2000" dirty="0"/>
              <a:t>. </a:t>
            </a:r>
          </a:p>
          <a:p>
            <a:pPr marL="0" indent="0" algn="just">
              <a:buNone/>
            </a:pPr>
            <a:r>
              <a:rPr lang="pl-PL" sz="2000" i="1" dirty="0"/>
              <a:t>Religia jest </a:t>
            </a:r>
            <a:r>
              <a:rPr lang="pl-PL" sz="2000" i="1" dirty="0" err="1"/>
              <a:t>samorozdwojeniem</a:t>
            </a:r>
            <a:r>
              <a:rPr lang="pl-PL" sz="2000" i="1" dirty="0"/>
              <a:t> człowieka: człowiek tworzy sobie Boga jako istotę sobie przeciwstawną […]. Bóg jest istotą nieskończoną, człowiek - skończoną; Bóg jest doskonały, człowiek - niedoskonały; Bóg jest wieczny, człowiek - przemijający; Bóg jest wszechmocny, człowiek - bezsilny; Bóg jest święty, człowiek - grzeszny. Bóg i człowiek to krańcowe przeciwieństwa, […] człowiek jest tym, co absolutnie negatywne, kwintesencją wszelkiej nicości.</a:t>
            </a:r>
          </a:p>
        </p:txBody>
      </p:sp>
      <p:pic>
        <p:nvPicPr>
          <p:cNvPr id="10242" name="Picture 2" descr="Znalezione obrazy dla zapytania: feuerbach&quot;">
            <a:extLst>
              <a:ext uri="{FF2B5EF4-FFF2-40B4-BE49-F238E27FC236}">
                <a16:creationId xmlns:a16="http://schemas.microsoft.com/office/drawing/2014/main" id="{55308BC4-BFE5-4DDF-AABF-DA9D57C545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5775" y="2513865"/>
            <a:ext cx="3321466" cy="3922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94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0242"/>
                                        </p:tgtEl>
                                        <p:attrNameLst>
                                          <p:attrName>style.visibility</p:attrName>
                                        </p:attrNameLst>
                                      </p:cBhvr>
                                      <p:to>
                                        <p:strVal val="visible"/>
                                      </p:to>
                                    </p:set>
                                    <p:anim calcmode="lin" valueType="num">
                                      <p:cBhvr>
                                        <p:cTn id="9" dur="1000" fill="hold"/>
                                        <p:tgtEl>
                                          <p:spTgt spid="10242"/>
                                        </p:tgtEl>
                                        <p:attrNameLst>
                                          <p:attrName>ppt_w</p:attrName>
                                        </p:attrNameLst>
                                      </p:cBhvr>
                                      <p:tavLst>
                                        <p:tav tm="0">
                                          <p:val>
                                            <p:fltVal val="0"/>
                                          </p:val>
                                        </p:tav>
                                        <p:tav tm="100000">
                                          <p:val>
                                            <p:strVal val="#ppt_w"/>
                                          </p:val>
                                        </p:tav>
                                      </p:tavLst>
                                    </p:anim>
                                    <p:anim calcmode="lin" valueType="num">
                                      <p:cBhvr>
                                        <p:cTn id="10" dur="1000" fill="hold"/>
                                        <p:tgtEl>
                                          <p:spTgt spid="10242"/>
                                        </p:tgtEl>
                                        <p:attrNameLst>
                                          <p:attrName>ppt_h</p:attrName>
                                        </p:attrNameLst>
                                      </p:cBhvr>
                                      <p:tavLst>
                                        <p:tav tm="0">
                                          <p:val>
                                            <p:fltVal val="0"/>
                                          </p:val>
                                        </p:tav>
                                        <p:tav tm="100000">
                                          <p:val>
                                            <p:strVal val="#ppt_h"/>
                                          </p:val>
                                        </p:tav>
                                      </p:tavLst>
                                    </p:anim>
                                    <p:anim calcmode="lin" valueType="num">
                                      <p:cBhvr>
                                        <p:cTn id="11" dur="1000" fill="hold"/>
                                        <p:tgtEl>
                                          <p:spTgt spid="10242"/>
                                        </p:tgtEl>
                                        <p:attrNameLst>
                                          <p:attrName>style.rotation</p:attrName>
                                        </p:attrNameLst>
                                      </p:cBhvr>
                                      <p:tavLst>
                                        <p:tav tm="0">
                                          <p:val>
                                            <p:fltVal val="90"/>
                                          </p:val>
                                        </p:tav>
                                        <p:tav tm="100000">
                                          <p:val>
                                            <p:fltVal val="0"/>
                                          </p:val>
                                        </p:tav>
                                      </p:tavLst>
                                    </p:anim>
                                    <p:animEffect transition="in" filter="fade">
                                      <p:cBhvr>
                                        <p:cTn id="12" dur="1000"/>
                                        <p:tgtEl>
                                          <p:spTgt spid="1024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973668"/>
            <a:ext cx="9199661" cy="706964"/>
          </a:xfrm>
        </p:spPr>
        <p:txBody>
          <a:bodyPr/>
          <a:lstStyle/>
          <a:p>
            <a:r>
              <a:rPr lang="pl-PL" dirty="0"/>
              <a:t>Etap absolutyzacji człowieka</a:t>
            </a:r>
            <a:endParaRPr lang="en-US" dirty="0"/>
          </a:p>
        </p:txBody>
      </p:sp>
      <p:sp>
        <p:nvSpPr>
          <p:cNvPr id="7" name="Symbol zastępczy zawartości 2"/>
          <p:cNvSpPr txBox="1">
            <a:spLocks/>
          </p:cNvSpPr>
          <p:nvPr/>
        </p:nvSpPr>
        <p:spPr>
          <a:xfrm>
            <a:off x="675118" y="2341549"/>
            <a:ext cx="6734086" cy="409487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Dojrzałość będzie się wiązała ze zmianą myślenia: </a:t>
            </a:r>
            <a:r>
              <a:rPr lang="pl-PL" sz="2000" b="1" dirty="0"/>
              <a:t>w miejsce zdania „Bóg jest sprawiedliwy” będzie „Sprawiedliwość stanowi ideał człowieka”</a:t>
            </a:r>
            <a:r>
              <a:rPr lang="pl-PL" sz="2000" dirty="0"/>
              <a:t>. Uwolnienie się od idei Boga spowoduje:</a:t>
            </a:r>
          </a:p>
          <a:p>
            <a:pPr lvl="1" algn="just"/>
            <a:r>
              <a:rPr lang="pl-PL" sz="2000" dirty="0"/>
              <a:t>że będzie realistą, który znajdzie w sobie </a:t>
            </a:r>
            <a:br>
              <a:rPr lang="pl-PL" sz="2000" dirty="0"/>
            </a:br>
            <a:r>
              <a:rPr lang="pl-PL" sz="2000" dirty="0"/>
              <a:t>i podzieli swe pragnienia na realne i nierealne;</a:t>
            </a:r>
          </a:p>
          <a:p>
            <a:pPr lvl="1" algn="just"/>
            <a:r>
              <a:rPr lang="pl-PL" sz="2000" dirty="0"/>
              <a:t>postawi człowieka na właściwym, najwyższym miejscu, godnym czci i szacunku. Eliminując Boga, człowiek stanie się dla siebie celem ostatecznym: </a:t>
            </a:r>
            <a:r>
              <a:rPr lang="pl-PL" sz="2000" b="1" dirty="0"/>
              <a:t>„Homo </a:t>
            </a:r>
            <a:r>
              <a:rPr lang="pl-PL" sz="2000" b="1" dirty="0" err="1"/>
              <a:t>homini</a:t>
            </a:r>
            <a:r>
              <a:rPr lang="pl-PL" sz="2000" b="1" dirty="0"/>
              <a:t> Deus </a:t>
            </a:r>
            <a:r>
              <a:rPr lang="pl-PL" sz="2000" b="1" dirty="0" err="1"/>
              <a:t>est</a:t>
            </a:r>
            <a:r>
              <a:rPr lang="pl-PL" sz="2000" b="1" dirty="0"/>
              <a:t>” </a:t>
            </a:r>
            <a:r>
              <a:rPr lang="pl-PL" sz="2000" dirty="0"/>
              <a:t>- wtedy najwyższym i pierwszym prawem stanie się miłość człowieka do człowieka</a:t>
            </a:r>
          </a:p>
        </p:txBody>
      </p:sp>
      <p:pic>
        <p:nvPicPr>
          <p:cNvPr id="10242" name="Picture 2" descr="Znalezione obrazy dla zapytania: feuerbach&quot;">
            <a:extLst>
              <a:ext uri="{FF2B5EF4-FFF2-40B4-BE49-F238E27FC236}">
                <a16:creationId xmlns:a16="http://schemas.microsoft.com/office/drawing/2014/main" id="{55308BC4-BFE5-4DDF-AABF-DA9D57C545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5775" y="2513865"/>
            <a:ext cx="3321466" cy="3922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73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0242"/>
                                        </p:tgtEl>
                                        <p:attrNameLst>
                                          <p:attrName>style.visibility</p:attrName>
                                        </p:attrNameLst>
                                      </p:cBhvr>
                                      <p:to>
                                        <p:strVal val="visible"/>
                                      </p:to>
                                    </p:set>
                                    <p:anim calcmode="lin" valueType="num">
                                      <p:cBhvr>
                                        <p:cTn id="9" dur="1000" fill="hold"/>
                                        <p:tgtEl>
                                          <p:spTgt spid="10242"/>
                                        </p:tgtEl>
                                        <p:attrNameLst>
                                          <p:attrName>ppt_w</p:attrName>
                                        </p:attrNameLst>
                                      </p:cBhvr>
                                      <p:tavLst>
                                        <p:tav tm="0">
                                          <p:val>
                                            <p:fltVal val="0"/>
                                          </p:val>
                                        </p:tav>
                                        <p:tav tm="100000">
                                          <p:val>
                                            <p:strVal val="#ppt_w"/>
                                          </p:val>
                                        </p:tav>
                                      </p:tavLst>
                                    </p:anim>
                                    <p:anim calcmode="lin" valueType="num">
                                      <p:cBhvr>
                                        <p:cTn id="10" dur="1000" fill="hold"/>
                                        <p:tgtEl>
                                          <p:spTgt spid="10242"/>
                                        </p:tgtEl>
                                        <p:attrNameLst>
                                          <p:attrName>ppt_h</p:attrName>
                                        </p:attrNameLst>
                                      </p:cBhvr>
                                      <p:tavLst>
                                        <p:tav tm="0">
                                          <p:val>
                                            <p:fltVal val="0"/>
                                          </p:val>
                                        </p:tav>
                                        <p:tav tm="100000">
                                          <p:val>
                                            <p:strVal val="#ppt_h"/>
                                          </p:val>
                                        </p:tav>
                                      </p:tavLst>
                                    </p:anim>
                                    <p:anim calcmode="lin" valueType="num">
                                      <p:cBhvr>
                                        <p:cTn id="11" dur="1000" fill="hold"/>
                                        <p:tgtEl>
                                          <p:spTgt spid="10242"/>
                                        </p:tgtEl>
                                        <p:attrNameLst>
                                          <p:attrName>style.rotation</p:attrName>
                                        </p:attrNameLst>
                                      </p:cBhvr>
                                      <p:tavLst>
                                        <p:tav tm="0">
                                          <p:val>
                                            <p:fltVal val="90"/>
                                          </p:val>
                                        </p:tav>
                                        <p:tav tm="100000">
                                          <p:val>
                                            <p:fltVal val="0"/>
                                          </p:val>
                                        </p:tav>
                                      </p:tavLst>
                                    </p:anim>
                                    <p:animEffect transition="in" filter="fade">
                                      <p:cBhvr>
                                        <p:cTn id="12" dur="1000"/>
                                        <p:tgtEl>
                                          <p:spTgt spid="1024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973668"/>
            <a:ext cx="9199661" cy="706964"/>
          </a:xfrm>
        </p:spPr>
        <p:txBody>
          <a:bodyPr/>
          <a:lstStyle/>
          <a:p>
            <a:r>
              <a:rPr lang="pl-PL" dirty="0"/>
              <a:t>Etap absolutyzacji człowieka</a:t>
            </a:r>
            <a:endParaRPr lang="en-US" dirty="0"/>
          </a:p>
        </p:txBody>
      </p:sp>
      <p:sp>
        <p:nvSpPr>
          <p:cNvPr id="7" name="Symbol zastępczy zawartości 2"/>
          <p:cNvSpPr txBox="1">
            <a:spLocks/>
          </p:cNvSpPr>
          <p:nvPr/>
        </p:nvSpPr>
        <p:spPr>
          <a:xfrm>
            <a:off x="521293" y="2318196"/>
            <a:ext cx="8776531" cy="433897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Jednostka jest zawsze ograniczona, ale </a:t>
            </a:r>
            <a:r>
              <a:rPr lang="pl-PL" sz="2000" b="1" dirty="0"/>
              <a:t>całe społeczeństwo jest wszechwiedzące</a:t>
            </a:r>
            <a:r>
              <a:rPr lang="pl-PL" sz="2000" dirty="0"/>
              <a:t>. Pragnienie relacji z czymś tak wszechwiedzącym to system religijny. Ostatecznie więc idea Boga to iluzja, a państwo może zastąpić religię.</a:t>
            </a:r>
          </a:p>
          <a:p>
            <a:pPr marL="0" indent="0" algn="just">
              <a:buNone/>
            </a:pPr>
            <a:r>
              <a:rPr lang="pl-PL" sz="2000" i="1" dirty="0"/>
              <a:t>W państwie siły człowieka rozdzielają się i rozwijają po to, by poprzez owo oddzielenie i powrotne połączenie ukonstytuować nieskończoną istotę: mnogość istot ludzkich i mnogość sił tworzą jedną siłę. Państwo jest całością wszystkich rzeczy, państwo jest opatrznością człowieka […]. Prawdziwe państwo jest nieograniczonym, nieskończonym, prawdziwym, pełnym boskim człowiekiem […] jest człowiekiem absolutnym</a:t>
            </a:r>
            <a:r>
              <a:rPr lang="pl-PL" sz="2000" dirty="0"/>
              <a:t>. </a:t>
            </a:r>
          </a:p>
          <a:p>
            <a:pPr algn="just"/>
            <a:r>
              <a:rPr lang="pl-PL" sz="2000" b="1" dirty="0"/>
              <a:t>Naszą religią musi się stać polityka</a:t>
            </a:r>
            <a:r>
              <a:rPr lang="pl-PL" sz="2000" dirty="0"/>
              <a:t>. Państwo może się stać absolutem jedynie wtedy, kiedy Boga zastąpi się człowiekiem.</a:t>
            </a:r>
          </a:p>
          <a:p>
            <a:pPr algn="just"/>
            <a:endParaRPr lang="pl-PL" sz="2000" dirty="0"/>
          </a:p>
        </p:txBody>
      </p:sp>
      <p:pic>
        <p:nvPicPr>
          <p:cNvPr id="8194" name="Picture 2" descr="Znalezione obrazy dla zapytania: feuerbach&quot;">
            <a:extLst>
              <a:ext uri="{FF2B5EF4-FFF2-40B4-BE49-F238E27FC236}">
                <a16:creationId xmlns:a16="http://schemas.microsoft.com/office/drawing/2014/main" id="{AFF9ABDE-F035-4C51-82E7-B016053B5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9197" y="3181817"/>
            <a:ext cx="2211510" cy="2611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93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8194"/>
                                        </p:tgtEl>
                                        <p:attrNameLst>
                                          <p:attrName>style.visibility</p:attrName>
                                        </p:attrNameLst>
                                      </p:cBhvr>
                                      <p:to>
                                        <p:strVal val="visible"/>
                                      </p:to>
                                    </p:set>
                                    <p:anim calcmode="lin" valueType="num">
                                      <p:cBhvr>
                                        <p:cTn id="9" dur="1000" fill="hold"/>
                                        <p:tgtEl>
                                          <p:spTgt spid="8194"/>
                                        </p:tgtEl>
                                        <p:attrNameLst>
                                          <p:attrName>ppt_w</p:attrName>
                                        </p:attrNameLst>
                                      </p:cBhvr>
                                      <p:tavLst>
                                        <p:tav tm="0">
                                          <p:val>
                                            <p:fltVal val="0"/>
                                          </p:val>
                                        </p:tav>
                                        <p:tav tm="100000">
                                          <p:val>
                                            <p:strVal val="#ppt_w"/>
                                          </p:val>
                                        </p:tav>
                                      </p:tavLst>
                                    </p:anim>
                                    <p:anim calcmode="lin" valueType="num">
                                      <p:cBhvr>
                                        <p:cTn id="10" dur="1000" fill="hold"/>
                                        <p:tgtEl>
                                          <p:spTgt spid="8194"/>
                                        </p:tgtEl>
                                        <p:attrNameLst>
                                          <p:attrName>ppt_h</p:attrName>
                                        </p:attrNameLst>
                                      </p:cBhvr>
                                      <p:tavLst>
                                        <p:tav tm="0">
                                          <p:val>
                                            <p:fltVal val="0"/>
                                          </p:val>
                                        </p:tav>
                                        <p:tav tm="100000">
                                          <p:val>
                                            <p:strVal val="#ppt_h"/>
                                          </p:val>
                                        </p:tav>
                                      </p:tavLst>
                                    </p:anim>
                                    <p:anim calcmode="lin" valueType="num">
                                      <p:cBhvr>
                                        <p:cTn id="11" dur="1000" fill="hold"/>
                                        <p:tgtEl>
                                          <p:spTgt spid="8194"/>
                                        </p:tgtEl>
                                        <p:attrNameLst>
                                          <p:attrName>style.rotation</p:attrName>
                                        </p:attrNameLst>
                                      </p:cBhvr>
                                      <p:tavLst>
                                        <p:tav tm="0">
                                          <p:val>
                                            <p:fltVal val="90"/>
                                          </p:val>
                                        </p:tav>
                                        <p:tav tm="100000">
                                          <p:val>
                                            <p:fltVal val="0"/>
                                          </p:val>
                                        </p:tav>
                                      </p:tavLst>
                                    </p:anim>
                                    <p:animEffect transition="in" filter="fade">
                                      <p:cBhvr>
                                        <p:cTn id="12" dur="10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endParaRPr lang="en-US" dirty="0"/>
          </a:p>
        </p:txBody>
      </p:sp>
      <p:sp>
        <p:nvSpPr>
          <p:cNvPr id="7" name="Symbol zastępczy zawartości 2"/>
          <p:cNvSpPr txBox="1">
            <a:spLocks/>
          </p:cNvSpPr>
          <p:nvPr/>
        </p:nvSpPr>
        <p:spPr>
          <a:xfrm>
            <a:off x="478563" y="2333002"/>
            <a:ext cx="8144143" cy="443526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Podejrzenie</a:t>
            </a:r>
            <a:r>
              <a:rPr lang="pl-PL" sz="2000" dirty="0"/>
              <a:t> to niezgoda na istniejący porządek, czy schemat oraz, co za tym idzie, próba odnalezienia prawdy. Jeśli coś jest podejrzane, to znaczy, że </a:t>
            </a:r>
            <a:r>
              <a:rPr lang="pl-PL" sz="2000" b="1" dirty="0"/>
              <a:t>prawda o danej rzeczy nie jest poznana</a:t>
            </a:r>
            <a:r>
              <a:rPr lang="pl-PL" sz="2000" dirty="0"/>
              <a:t>. </a:t>
            </a:r>
          </a:p>
          <a:p>
            <a:pPr algn="just"/>
            <a:r>
              <a:rPr lang="pl-PL" sz="2000" dirty="0"/>
              <a:t>Ten, który podejrzewa </a:t>
            </a:r>
            <a:r>
              <a:rPr lang="pl-PL" sz="2000" b="1" dirty="0"/>
              <a:t>neguje ogólnie przyjętą zasadę</a:t>
            </a:r>
            <a:r>
              <a:rPr lang="pl-PL" sz="2000" dirty="0"/>
              <a:t>, aby na jej miejsce wynieść inną, jego zdaniem, prawdziwą. </a:t>
            </a:r>
          </a:p>
          <a:p>
            <a:pPr algn="just"/>
            <a:r>
              <a:rPr lang="pl-PL" sz="2000" dirty="0"/>
              <a:t>W ten właśnie sposób postępowali </a:t>
            </a:r>
            <a:r>
              <a:rPr lang="pl-PL" sz="2000" b="1" dirty="0"/>
              <a:t>Marks, Nietzsche i Freud</a:t>
            </a:r>
            <a:r>
              <a:rPr lang="pl-PL" sz="2000" dirty="0"/>
              <a:t>. Nazywa się ich mistrzami w tej mierze, gdyż systemy przez nich wprowadzone nie zostały na etapie podejrzeń, ale zmieniły dotychczasowy sposób postrzegania różnych wartości. </a:t>
            </a:r>
          </a:p>
          <a:p>
            <a:pPr algn="just"/>
            <a:r>
              <a:rPr lang="pl-PL" sz="2000" dirty="0"/>
              <a:t>Dzieła tych trzech filozofów sprawiły, że oczywiste na początku XIX wieku okazały się </a:t>
            </a:r>
            <a:r>
              <a:rPr lang="pl-PL" sz="2000" b="1" dirty="0"/>
              <a:t>mniej pewne już pół wieku później</a:t>
            </a:r>
            <a:r>
              <a:rPr lang="pl-PL" sz="2000" dirty="0"/>
              <a:t>. </a:t>
            </a:r>
          </a:p>
        </p:txBody>
      </p:sp>
      <p:grpSp>
        <p:nvGrpSpPr>
          <p:cNvPr id="3" name="Grupa 2">
            <a:extLst>
              <a:ext uri="{FF2B5EF4-FFF2-40B4-BE49-F238E27FC236}">
                <a16:creationId xmlns:a16="http://schemas.microsoft.com/office/drawing/2014/main" id="{1B320104-8049-4926-B96A-BDE727DABE82}"/>
              </a:ext>
            </a:extLst>
          </p:cNvPr>
          <p:cNvGrpSpPr/>
          <p:nvPr/>
        </p:nvGrpSpPr>
        <p:grpSpPr>
          <a:xfrm>
            <a:off x="8826379" y="2226781"/>
            <a:ext cx="3084051" cy="4479376"/>
            <a:chOff x="8826379" y="2226781"/>
            <a:chExt cx="3084051" cy="4479376"/>
          </a:xfrm>
        </p:grpSpPr>
        <p:pic>
          <p:nvPicPr>
            <p:cNvPr id="11266" name="Picture 2" descr="Znalezione obrazy dla zapytania: marks&quot;">
              <a:extLst>
                <a:ext uri="{FF2B5EF4-FFF2-40B4-BE49-F238E27FC236}">
                  <a16:creationId xmlns:a16="http://schemas.microsoft.com/office/drawing/2014/main" id="{D6619D64-C5C5-4089-A9BA-ACE7C0347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6379" y="2226781"/>
              <a:ext cx="1452785" cy="21791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Znalezione obrazy dla zapytania: nietzsche&quot;">
              <a:extLst>
                <a:ext uri="{FF2B5EF4-FFF2-40B4-BE49-F238E27FC236}">
                  <a16:creationId xmlns:a16="http://schemas.microsoft.com/office/drawing/2014/main" id="{2E290303-5A76-4D7C-B2B9-1C94AB9B7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7645" y="3316370"/>
              <a:ext cx="1452785" cy="19848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Znalezione obrazy dla zapytania: freud&quot;">
              <a:extLst>
                <a:ext uri="{FF2B5EF4-FFF2-40B4-BE49-F238E27FC236}">
                  <a16:creationId xmlns:a16="http://schemas.microsoft.com/office/drawing/2014/main" id="{318CD78A-270C-4B1D-AB1E-864311419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2933" y="4791062"/>
              <a:ext cx="1455472" cy="191509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7298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4"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naturalistyczny Marksa</a:t>
            </a:r>
            <a:endParaRPr lang="en-US" dirty="0"/>
          </a:p>
        </p:txBody>
      </p:sp>
      <p:sp>
        <p:nvSpPr>
          <p:cNvPr id="7" name="Symbol zastępczy zawartości 2"/>
          <p:cNvSpPr txBox="1">
            <a:spLocks/>
          </p:cNvSpPr>
          <p:nvPr/>
        </p:nvSpPr>
        <p:spPr>
          <a:xfrm>
            <a:off x="943711" y="3018713"/>
            <a:ext cx="6701106" cy="256169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Karol Marks</a:t>
            </a:r>
            <a:r>
              <a:rPr lang="pl-PL" sz="2000" dirty="0"/>
              <a:t> (1818 - 1883) – opiera swe poglądy na podobnych zasadach, co Hegel. W miejsce historii stawia on jednak ducha ludzkiego i uważa, że </a:t>
            </a:r>
            <a:r>
              <a:rPr lang="pl-PL" sz="2000" b="1" dirty="0"/>
              <a:t>im ten duch stanie się doskonalszy tym bardziej nie będzie potrzebował religii</a:t>
            </a:r>
            <a:r>
              <a:rPr lang="pl-PL" sz="2000" dirty="0"/>
              <a:t>. </a:t>
            </a:r>
          </a:p>
          <a:p>
            <a:pPr algn="just"/>
            <a:r>
              <a:rPr lang="pl-PL" sz="2000" dirty="0"/>
              <a:t>Marks przejął i zinterpretował po swojemu siedem idei Hegla:</a:t>
            </a:r>
          </a:p>
        </p:txBody>
      </p:sp>
      <p:pic>
        <p:nvPicPr>
          <p:cNvPr id="11266" name="Picture 2" descr="Znalezione obrazy dla zapytania: marks&quot;">
            <a:extLst>
              <a:ext uri="{FF2B5EF4-FFF2-40B4-BE49-F238E27FC236}">
                <a16:creationId xmlns:a16="http://schemas.microsoft.com/office/drawing/2014/main" id="{D6619D64-C5C5-4089-A9BA-ACE7C0347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742" y="2273181"/>
            <a:ext cx="2851186" cy="4276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71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anim calcmode="lin" valueType="num">
                                      <p:cBhvr>
                                        <p:cTn id="9" dur="1000" fill="hold"/>
                                        <p:tgtEl>
                                          <p:spTgt spid="11266"/>
                                        </p:tgtEl>
                                        <p:attrNameLst>
                                          <p:attrName>ppt_w</p:attrName>
                                        </p:attrNameLst>
                                      </p:cBhvr>
                                      <p:tavLst>
                                        <p:tav tm="0">
                                          <p:val>
                                            <p:fltVal val="0"/>
                                          </p:val>
                                        </p:tav>
                                        <p:tav tm="100000">
                                          <p:val>
                                            <p:strVal val="#ppt_w"/>
                                          </p:val>
                                        </p:tav>
                                      </p:tavLst>
                                    </p:anim>
                                    <p:anim calcmode="lin" valueType="num">
                                      <p:cBhvr>
                                        <p:cTn id="10" dur="1000" fill="hold"/>
                                        <p:tgtEl>
                                          <p:spTgt spid="11266"/>
                                        </p:tgtEl>
                                        <p:attrNameLst>
                                          <p:attrName>ppt_h</p:attrName>
                                        </p:attrNameLst>
                                      </p:cBhvr>
                                      <p:tavLst>
                                        <p:tav tm="0">
                                          <p:val>
                                            <p:fltVal val="0"/>
                                          </p:val>
                                        </p:tav>
                                        <p:tav tm="100000">
                                          <p:val>
                                            <p:strVal val="#ppt_h"/>
                                          </p:val>
                                        </p:tav>
                                      </p:tavLst>
                                    </p:anim>
                                    <p:anim calcmode="lin" valueType="num">
                                      <p:cBhvr>
                                        <p:cTn id="11" dur="1000" fill="hold"/>
                                        <p:tgtEl>
                                          <p:spTgt spid="11266"/>
                                        </p:tgtEl>
                                        <p:attrNameLst>
                                          <p:attrName>style.rotation</p:attrName>
                                        </p:attrNameLst>
                                      </p:cBhvr>
                                      <p:tavLst>
                                        <p:tav tm="0">
                                          <p:val>
                                            <p:fltVal val="90"/>
                                          </p:val>
                                        </p:tav>
                                        <p:tav tm="100000">
                                          <p:val>
                                            <p:fltVal val="0"/>
                                          </p:val>
                                        </p:tav>
                                      </p:tavLst>
                                    </p:anim>
                                    <p:animEffect transition="in" filter="fade">
                                      <p:cBhvr>
                                        <p:cTn id="12" dur="10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naturalistyczny Marksa</a:t>
            </a:r>
            <a:endParaRPr lang="en-US" dirty="0"/>
          </a:p>
        </p:txBody>
      </p:sp>
      <p:sp>
        <p:nvSpPr>
          <p:cNvPr id="7" name="Symbol zastępczy zawartości 2"/>
          <p:cNvSpPr txBox="1">
            <a:spLocks/>
          </p:cNvSpPr>
          <p:nvPr/>
        </p:nvSpPr>
        <p:spPr>
          <a:xfrm>
            <a:off x="656823" y="2266682"/>
            <a:ext cx="8076979"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fontAlgn="base"/>
            <a:r>
              <a:rPr lang="pl-PL" sz="2000" b="1" u="sng" dirty="0"/>
              <a:t>Monizm</a:t>
            </a:r>
            <a:r>
              <a:rPr lang="pl-PL" sz="2000" dirty="0"/>
              <a:t> – idea, że wszystko jest jednym i że zdroworozsądkowe </a:t>
            </a:r>
            <a:r>
              <a:rPr lang="pl-PL" sz="2000" b="1" i="1" dirty="0"/>
              <a:t>rozróżnienie pomiędzy materią i duchem jest iluzoryczne</a:t>
            </a:r>
            <a:r>
              <a:rPr lang="pl-PL" sz="2000" dirty="0"/>
              <a:t>. Dla Hegla materia była tylko formą ducha. Dla Marksa duch był tylko formą materii.</a:t>
            </a:r>
          </a:p>
          <a:p>
            <a:pPr algn="just" fontAlgn="base"/>
            <a:r>
              <a:rPr lang="pl-PL" sz="2000" b="1" u="sng" dirty="0"/>
              <a:t>Panteizm</a:t>
            </a:r>
            <a:r>
              <a:rPr lang="pl-PL" sz="2000" dirty="0"/>
              <a:t> – pogląd, że </a:t>
            </a:r>
            <a:r>
              <a:rPr lang="pl-PL" sz="2000" b="1" i="1" dirty="0"/>
              <a:t>rozróżnienie pomiędzy Stwórcą </a:t>
            </a:r>
            <a:br>
              <a:rPr lang="pl-PL" sz="2000" b="1" i="1" dirty="0"/>
            </a:br>
            <a:r>
              <a:rPr lang="pl-PL" sz="2000" b="1" i="1" dirty="0"/>
              <a:t>a stworzeniem jest fałszywe</a:t>
            </a:r>
            <a:r>
              <a:rPr lang="pl-PL" sz="2000" dirty="0"/>
              <a:t>. Dla Hegla świat jest stworzony jako aspekt Boga. Dla Marksa Bóg jest zredukowany do świata.</a:t>
            </a:r>
          </a:p>
          <a:p>
            <a:pPr algn="just" fontAlgn="base"/>
            <a:r>
              <a:rPr lang="pl-PL" sz="2000" b="1" u="sng" dirty="0"/>
              <a:t>Historycyzm</a:t>
            </a:r>
            <a:r>
              <a:rPr lang="pl-PL" sz="2000" dirty="0"/>
              <a:t> – idea, że </a:t>
            </a:r>
            <a:r>
              <a:rPr lang="pl-PL" sz="2000" b="1" i="1" dirty="0"/>
              <a:t>wszystko się zmienia, nawet prawda</a:t>
            </a:r>
            <a:r>
              <a:rPr lang="pl-PL" sz="2000" dirty="0"/>
              <a:t>; że ponad historią nie ma nic, co mogłoby prawdę osądzić; </a:t>
            </a:r>
            <a:br>
              <a:rPr lang="pl-PL" sz="2000" dirty="0"/>
            </a:br>
            <a:r>
              <a:rPr lang="pl-PL" sz="2000" dirty="0"/>
              <a:t>a zatem to, co jest prawdziwe w jednej epoce, staje się fałszywe w innej, i odwrotnie. Innymi słowy, czas jest Bogiem.</a:t>
            </a:r>
          </a:p>
          <a:p>
            <a:pPr algn="just"/>
            <a:endParaRPr lang="pl-PL" sz="2000" dirty="0"/>
          </a:p>
        </p:txBody>
      </p:sp>
      <p:pic>
        <p:nvPicPr>
          <p:cNvPr id="11266" name="Picture 2" descr="Znalezione obrazy dla zapytania: marks&quot;">
            <a:extLst>
              <a:ext uri="{FF2B5EF4-FFF2-40B4-BE49-F238E27FC236}">
                <a16:creationId xmlns:a16="http://schemas.microsoft.com/office/drawing/2014/main" id="{D6619D64-C5C5-4089-A9BA-ACE7C0347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5336" y="2454690"/>
            <a:ext cx="2465520" cy="3698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60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anim calcmode="lin" valueType="num">
                                      <p:cBhvr>
                                        <p:cTn id="9" dur="1000" fill="hold"/>
                                        <p:tgtEl>
                                          <p:spTgt spid="11266"/>
                                        </p:tgtEl>
                                        <p:attrNameLst>
                                          <p:attrName>ppt_w</p:attrName>
                                        </p:attrNameLst>
                                      </p:cBhvr>
                                      <p:tavLst>
                                        <p:tav tm="0">
                                          <p:val>
                                            <p:fltVal val="0"/>
                                          </p:val>
                                        </p:tav>
                                        <p:tav tm="100000">
                                          <p:val>
                                            <p:strVal val="#ppt_w"/>
                                          </p:val>
                                        </p:tav>
                                      </p:tavLst>
                                    </p:anim>
                                    <p:anim calcmode="lin" valueType="num">
                                      <p:cBhvr>
                                        <p:cTn id="10" dur="1000" fill="hold"/>
                                        <p:tgtEl>
                                          <p:spTgt spid="11266"/>
                                        </p:tgtEl>
                                        <p:attrNameLst>
                                          <p:attrName>ppt_h</p:attrName>
                                        </p:attrNameLst>
                                      </p:cBhvr>
                                      <p:tavLst>
                                        <p:tav tm="0">
                                          <p:val>
                                            <p:fltVal val="0"/>
                                          </p:val>
                                        </p:tav>
                                        <p:tav tm="100000">
                                          <p:val>
                                            <p:strVal val="#ppt_h"/>
                                          </p:val>
                                        </p:tav>
                                      </p:tavLst>
                                    </p:anim>
                                    <p:anim calcmode="lin" valueType="num">
                                      <p:cBhvr>
                                        <p:cTn id="11" dur="1000" fill="hold"/>
                                        <p:tgtEl>
                                          <p:spTgt spid="11266"/>
                                        </p:tgtEl>
                                        <p:attrNameLst>
                                          <p:attrName>style.rotation</p:attrName>
                                        </p:attrNameLst>
                                      </p:cBhvr>
                                      <p:tavLst>
                                        <p:tav tm="0">
                                          <p:val>
                                            <p:fltVal val="90"/>
                                          </p:val>
                                        </p:tav>
                                        <p:tav tm="100000">
                                          <p:val>
                                            <p:fltVal val="0"/>
                                          </p:val>
                                        </p:tav>
                                      </p:tavLst>
                                    </p:anim>
                                    <p:animEffect transition="in" filter="fade">
                                      <p:cBhvr>
                                        <p:cTn id="12" dur="10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naturalistyczny Marksa</a:t>
            </a:r>
            <a:endParaRPr lang="en-US" dirty="0"/>
          </a:p>
        </p:txBody>
      </p:sp>
      <p:sp>
        <p:nvSpPr>
          <p:cNvPr id="7" name="Symbol zastępczy zawartości 2"/>
          <p:cNvSpPr txBox="1">
            <a:spLocks/>
          </p:cNvSpPr>
          <p:nvPr/>
        </p:nvSpPr>
        <p:spPr>
          <a:xfrm>
            <a:off x="656823" y="2266682"/>
            <a:ext cx="7914609"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fontAlgn="base"/>
            <a:r>
              <a:rPr lang="pl-PL" sz="2000" b="1" u="sng" dirty="0"/>
              <a:t>Dialektyka</a:t>
            </a:r>
            <a:r>
              <a:rPr lang="pl-PL" sz="2000" dirty="0"/>
              <a:t> – idea, że </a:t>
            </a:r>
            <a:r>
              <a:rPr lang="pl-PL" sz="2000" b="1" i="1" dirty="0"/>
              <a:t>historia toczy się tylko przez konflikt pomiędzy opozycyjnymi siłami</a:t>
            </a:r>
            <a:r>
              <a:rPr lang="pl-PL" sz="2000" dirty="0"/>
              <a:t>: „teza” przeciw „antytezie”, ewoluując w „wyższą syntezę”. Dotyczy to klas, narodów, instytucji i idei. Dialektyczny walc trwa w sali balowej historii aż do momentu, gdy w końcu przyjdzie królestwo Boże, które Hegel praktycznie utożsamił z państwem pruskim. Marks umiędzynarodowił je do światowego państwa komunistycznego.</a:t>
            </a:r>
          </a:p>
          <a:p>
            <a:pPr algn="just" fontAlgn="base"/>
            <a:r>
              <a:rPr lang="pl-PL" sz="2000" b="1" u="sng" dirty="0"/>
              <a:t>Idea konieczności albo fatalizm </a:t>
            </a:r>
            <a:r>
              <a:rPr lang="pl-PL" sz="2000" dirty="0"/>
              <a:t>– idea, że </a:t>
            </a:r>
            <a:r>
              <a:rPr lang="pl-PL" sz="2000" b="1" i="1" dirty="0"/>
              <a:t>dialektyka i jej wynik są nieuniknione i konieczne, nie zaś wolne</a:t>
            </a:r>
            <a:r>
              <a:rPr lang="pl-PL" sz="2000" dirty="0"/>
              <a:t>. Marksizm jest w pewnym sensie kalwińską predestynacją bez boskiego </a:t>
            </a:r>
            <a:r>
              <a:rPr lang="pl-PL" sz="2000" dirty="0" err="1"/>
              <a:t>Predestynatora</a:t>
            </a:r>
            <a:r>
              <a:rPr lang="pl-PL" sz="2000" dirty="0"/>
              <a:t>.</a:t>
            </a:r>
          </a:p>
          <a:p>
            <a:pPr algn="just"/>
            <a:endParaRPr lang="pl-PL" sz="2000" dirty="0"/>
          </a:p>
        </p:txBody>
      </p:sp>
      <p:pic>
        <p:nvPicPr>
          <p:cNvPr id="11266" name="Picture 2" descr="Znalezione obrazy dla zapytania: marks&quot;">
            <a:extLst>
              <a:ext uri="{FF2B5EF4-FFF2-40B4-BE49-F238E27FC236}">
                <a16:creationId xmlns:a16="http://schemas.microsoft.com/office/drawing/2014/main" id="{D6619D64-C5C5-4089-A9BA-ACE7C0347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1230" y="2617826"/>
            <a:ext cx="2493947" cy="3740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30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anim calcmode="lin" valueType="num">
                                      <p:cBhvr>
                                        <p:cTn id="9" dur="1000" fill="hold"/>
                                        <p:tgtEl>
                                          <p:spTgt spid="11266"/>
                                        </p:tgtEl>
                                        <p:attrNameLst>
                                          <p:attrName>ppt_w</p:attrName>
                                        </p:attrNameLst>
                                      </p:cBhvr>
                                      <p:tavLst>
                                        <p:tav tm="0">
                                          <p:val>
                                            <p:fltVal val="0"/>
                                          </p:val>
                                        </p:tav>
                                        <p:tav tm="100000">
                                          <p:val>
                                            <p:strVal val="#ppt_w"/>
                                          </p:val>
                                        </p:tav>
                                      </p:tavLst>
                                    </p:anim>
                                    <p:anim calcmode="lin" valueType="num">
                                      <p:cBhvr>
                                        <p:cTn id="10" dur="1000" fill="hold"/>
                                        <p:tgtEl>
                                          <p:spTgt spid="11266"/>
                                        </p:tgtEl>
                                        <p:attrNameLst>
                                          <p:attrName>ppt_h</p:attrName>
                                        </p:attrNameLst>
                                      </p:cBhvr>
                                      <p:tavLst>
                                        <p:tav tm="0">
                                          <p:val>
                                            <p:fltVal val="0"/>
                                          </p:val>
                                        </p:tav>
                                        <p:tav tm="100000">
                                          <p:val>
                                            <p:strVal val="#ppt_h"/>
                                          </p:val>
                                        </p:tav>
                                      </p:tavLst>
                                    </p:anim>
                                    <p:anim calcmode="lin" valueType="num">
                                      <p:cBhvr>
                                        <p:cTn id="11" dur="1000" fill="hold"/>
                                        <p:tgtEl>
                                          <p:spTgt spid="11266"/>
                                        </p:tgtEl>
                                        <p:attrNameLst>
                                          <p:attrName>style.rotation</p:attrName>
                                        </p:attrNameLst>
                                      </p:cBhvr>
                                      <p:tavLst>
                                        <p:tav tm="0">
                                          <p:val>
                                            <p:fltVal val="90"/>
                                          </p:val>
                                        </p:tav>
                                        <p:tav tm="100000">
                                          <p:val>
                                            <p:fltVal val="0"/>
                                          </p:val>
                                        </p:tav>
                                      </p:tavLst>
                                    </p:anim>
                                    <p:animEffect transition="in" filter="fade">
                                      <p:cBhvr>
                                        <p:cTn id="12" dur="10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naturalistyczny Marksa</a:t>
            </a:r>
            <a:endParaRPr lang="en-US" dirty="0"/>
          </a:p>
        </p:txBody>
      </p:sp>
      <p:sp>
        <p:nvSpPr>
          <p:cNvPr id="7" name="Symbol zastępczy zawartości 2"/>
          <p:cNvSpPr txBox="1">
            <a:spLocks/>
          </p:cNvSpPr>
          <p:nvPr/>
        </p:nvSpPr>
        <p:spPr>
          <a:xfrm>
            <a:off x="656823" y="2728698"/>
            <a:ext cx="7914609" cy="333081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fontAlgn="base"/>
            <a:r>
              <a:rPr lang="pl-PL" sz="2000" b="1" u="sng" dirty="0"/>
              <a:t>Państwowość</a:t>
            </a:r>
            <a:r>
              <a:rPr lang="pl-PL" sz="2000" dirty="0"/>
              <a:t> – idea, że ponieważ nie istnieje wieczna, ponadhistoryczna prawda ani prawo, </a:t>
            </a:r>
            <a:r>
              <a:rPr lang="pl-PL" sz="2000" b="1" i="1" dirty="0"/>
              <a:t>państwo jest nadrzędne i nie może podlegać krytyce</a:t>
            </a:r>
            <a:r>
              <a:rPr lang="pl-PL" sz="2000" dirty="0"/>
              <a:t>. Marks ponownie umiędzynarodowił tutaj nacjonalizm Hegla.</a:t>
            </a:r>
          </a:p>
          <a:p>
            <a:pPr algn="just" fontAlgn="base"/>
            <a:r>
              <a:rPr lang="pl-PL" sz="2000" b="1" u="sng" dirty="0"/>
              <a:t>Militaryzm</a:t>
            </a:r>
            <a:r>
              <a:rPr lang="pl-PL" sz="2000" dirty="0"/>
              <a:t> – idea, że ponieważ nie istnieje uniwersalne naturalne lub wieczne prawo ponad państwami, które mogłoby być podstawą osądzania i rozwiązywania sporów pomiędzy nimi, </a:t>
            </a:r>
            <a:r>
              <a:rPr lang="pl-PL" sz="2000" b="1" i="1" dirty="0"/>
              <a:t>wojna jest nieunikniona i konieczna tak długo, jak długo istnieją państwa</a:t>
            </a:r>
            <a:r>
              <a:rPr lang="pl-PL" sz="2000" dirty="0"/>
              <a:t>.</a:t>
            </a:r>
          </a:p>
          <a:p>
            <a:pPr algn="just"/>
            <a:endParaRPr lang="pl-PL" sz="2000" dirty="0"/>
          </a:p>
        </p:txBody>
      </p:sp>
      <p:pic>
        <p:nvPicPr>
          <p:cNvPr id="11266" name="Picture 2" descr="Znalezione obrazy dla zapytania: marks&quot;">
            <a:extLst>
              <a:ext uri="{FF2B5EF4-FFF2-40B4-BE49-F238E27FC236}">
                <a16:creationId xmlns:a16="http://schemas.microsoft.com/office/drawing/2014/main" id="{D6619D64-C5C5-4089-A9BA-ACE7C0347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1230" y="2617060"/>
            <a:ext cx="2493947" cy="3740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11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anim calcmode="lin" valueType="num">
                                      <p:cBhvr>
                                        <p:cTn id="9" dur="1000" fill="hold"/>
                                        <p:tgtEl>
                                          <p:spTgt spid="11266"/>
                                        </p:tgtEl>
                                        <p:attrNameLst>
                                          <p:attrName>ppt_w</p:attrName>
                                        </p:attrNameLst>
                                      </p:cBhvr>
                                      <p:tavLst>
                                        <p:tav tm="0">
                                          <p:val>
                                            <p:fltVal val="0"/>
                                          </p:val>
                                        </p:tav>
                                        <p:tav tm="100000">
                                          <p:val>
                                            <p:strVal val="#ppt_w"/>
                                          </p:val>
                                        </p:tav>
                                      </p:tavLst>
                                    </p:anim>
                                    <p:anim calcmode="lin" valueType="num">
                                      <p:cBhvr>
                                        <p:cTn id="10" dur="1000" fill="hold"/>
                                        <p:tgtEl>
                                          <p:spTgt spid="11266"/>
                                        </p:tgtEl>
                                        <p:attrNameLst>
                                          <p:attrName>ppt_h</p:attrName>
                                        </p:attrNameLst>
                                      </p:cBhvr>
                                      <p:tavLst>
                                        <p:tav tm="0">
                                          <p:val>
                                            <p:fltVal val="0"/>
                                          </p:val>
                                        </p:tav>
                                        <p:tav tm="100000">
                                          <p:val>
                                            <p:strVal val="#ppt_h"/>
                                          </p:val>
                                        </p:tav>
                                      </p:tavLst>
                                    </p:anim>
                                    <p:anim calcmode="lin" valueType="num">
                                      <p:cBhvr>
                                        <p:cTn id="11" dur="1000" fill="hold"/>
                                        <p:tgtEl>
                                          <p:spTgt spid="11266"/>
                                        </p:tgtEl>
                                        <p:attrNameLst>
                                          <p:attrName>style.rotation</p:attrName>
                                        </p:attrNameLst>
                                      </p:cBhvr>
                                      <p:tavLst>
                                        <p:tav tm="0">
                                          <p:val>
                                            <p:fltVal val="90"/>
                                          </p:val>
                                        </p:tav>
                                        <p:tav tm="100000">
                                          <p:val>
                                            <p:fltVal val="0"/>
                                          </p:val>
                                        </p:tav>
                                      </p:tavLst>
                                    </p:anim>
                                    <p:animEffect transition="in" filter="fade">
                                      <p:cBhvr>
                                        <p:cTn id="12" dur="10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naturalistyczny Marksa</a:t>
            </a:r>
            <a:endParaRPr lang="en-US" dirty="0"/>
          </a:p>
        </p:txBody>
      </p:sp>
      <p:sp>
        <p:nvSpPr>
          <p:cNvPr id="7" name="Symbol zastępczy zawartości 2"/>
          <p:cNvSpPr txBox="1">
            <a:spLocks/>
          </p:cNvSpPr>
          <p:nvPr/>
        </p:nvSpPr>
        <p:spPr>
          <a:xfrm>
            <a:off x="656823" y="2458465"/>
            <a:ext cx="7119850" cy="405964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Marksizm to filozofia konkretu: człowiek istnieje </a:t>
            </a:r>
            <a:br>
              <a:rPr lang="pl-PL" sz="2000" dirty="0"/>
            </a:br>
            <a:r>
              <a:rPr lang="pl-PL" sz="2000" dirty="0"/>
              <a:t>w konkretnej społeczno-ekonomicznej  rzeczywistości. Kluczem do jej zrozumienia jest </a:t>
            </a:r>
            <a:r>
              <a:rPr lang="pl-PL" sz="2000" b="1" dirty="0"/>
              <a:t>praca</a:t>
            </a:r>
            <a:r>
              <a:rPr lang="pl-PL" sz="2000" dirty="0"/>
              <a:t>. </a:t>
            </a:r>
          </a:p>
          <a:p>
            <a:pPr algn="just"/>
            <a:r>
              <a:rPr lang="pl-PL" sz="2000" dirty="0"/>
              <a:t>Praca stała się kajdanami, które panowie nakładają na niewolników, a ze swej natury powinna być swobodną twórczością ludzi. Jeśli człowiek to sobie uświadomi i zrzuci kajdany dzięki socjalizmowi, wtedy będzie samowystarczalny.</a:t>
            </a:r>
          </a:p>
          <a:p>
            <a:pPr algn="just"/>
            <a:r>
              <a:rPr lang="pl-PL" sz="2000" dirty="0"/>
              <a:t>Ideę Boga i rzeczywistość religijną tworzy człowiek będący w niekorzystnej sytuacji ekonomiczno-społecznej, która wywołuje zapotrzebowanie na świat idealny</a:t>
            </a:r>
          </a:p>
        </p:txBody>
      </p:sp>
      <p:pic>
        <p:nvPicPr>
          <p:cNvPr id="11266" name="Picture 2" descr="Znalezione obrazy dla zapytania: marks&quot;">
            <a:extLst>
              <a:ext uri="{FF2B5EF4-FFF2-40B4-BE49-F238E27FC236}">
                <a16:creationId xmlns:a16="http://schemas.microsoft.com/office/drawing/2014/main" id="{D6619D64-C5C5-4089-A9BA-ACE7C0347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5207" y="2298427"/>
            <a:ext cx="2919813" cy="4379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2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anim calcmode="lin" valueType="num">
                                      <p:cBhvr>
                                        <p:cTn id="9" dur="1000" fill="hold"/>
                                        <p:tgtEl>
                                          <p:spTgt spid="11266"/>
                                        </p:tgtEl>
                                        <p:attrNameLst>
                                          <p:attrName>ppt_w</p:attrName>
                                        </p:attrNameLst>
                                      </p:cBhvr>
                                      <p:tavLst>
                                        <p:tav tm="0">
                                          <p:val>
                                            <p:fltVal val="0"/>
                                          </p:val>
                                        </p:tav>
                                        <p:tav tm="100000">
                                          <p:val>
                                            <p:strVal val="#ppt_w"/>
                                          </p:val>
                                        </p:tav>
                                      </p:tavLst>
                                    </p:anim>
                                    <p:anim calcmode="lin" valueType="num">
                                      <p:cBhvr>
                                        <p:cTn id="10" dur="1000" fill="hold"/>
                                        <p:tgtEl>
                                          <p:spTgt spid="11266"/>
                                        </p:tgtEl>
                                        <p:attrNameLst>
                                          <p:attrName>ppt_h</p:attrName>
                                        </p:attrNameLst>
                                      </p:cBhvr>
                                      <p:tavLst>
                                        <p:tav tm="0">
                                          <p:val>
                                            <p:fltVal val="0"/>
                                          </p:val>
                                        </p:tav>
                                        <p:tav tm="100000">
                                          <p:val>
                                            <p:strVal val="#ppt_h"/>
                                          </p:val>
                                        </p:tav>
                                      </p:tavLst>
                                    </p:anim>
                                    <p:anim calcmode="lin" valueType="num">
                                      <p:cBhvr>
                                        <p:cTn id="11" dur="1000" fill="hold"/>
                                        <p:tgtEl>
                                          <p:spTgt spid="11266"/>
                                        </p:tgtEl>
                                        <p:attrNameLst>
                                          <p:attrName>style.rotation</p:attrName>
                                        </p:attrNameLst>
                                      </p:cBhvr>
                                      <p:tavLst>
                                        <p:tav tm="0">
                                          <p:val>
                                            <p:fltVal val="90"/>
                                          </p:val>
                                        </p:tav>
                                        <p:tav tm="100000">
                                          <p:val>
                                            <p:fltVal val="0"/>
                                          </p:val>
                                        </p:tav>
                                      </p:tavLst>
                                    </p:anim>
                                    <p:animEffect transition="in" filter="fade">
                                      <p:cBhvr>
                                        <p:cTn id="12" dur="10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naturalistyczny Marksa</a:t>
            </a:r>
            <a:endParaRPr lang="en-US" dirty="0"/>
          </a:p>
        </p:txBody>
      </p:sp>
      <p:sp>
        <p:nvSpPr>
          <p:cNvPr id="7" name="Symbol zastępczy zawartości 2"/>
          <p:cNvSpPr txBox="1">
            <a:spLocks/>
          </p:cNvSpPr>
          <p:nvPr/>
        </p:nvSpPr>
        <p:spPr>
          <a:xfrm>
            <a:off x="495656" y="2266682"/>
            <a:ext cx="7956135"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O religii możemy tu mówić w dwóch wymiarach:</a:t>
            </a:r>
          </a:p>
          <a:p>
            <a:pPr lvl="1" algn="just"/>
            <a:r>
              <a:rPr lang="pl-PL" sz="2000" dirty="0"/>
              <a:t>Po pierwsze, </a:t>
            </a:r>
            <a:r>
              <a:rPr lang="pl-PL" sz="2000" b="1" dirty="0"/>
              <a:t>niesprawiedliwość systemu społecznego, różnice klasowe są przyczyną wierzeń</a:t>
            </a:r>
            <a:r>
              <a:rPr lang="pl-PL" sz="2000" dirty="0"/>
              <a:t>. W wierze w zaświaty wyraża się protest przeciwko złej rzeczywistości doczesnej. Przez tę wiarę, społeczeństwo nie rozwiązuje problemu, ponieważ jego ból jest uśmierzany wiarą – opium dla mas. Gdy uda się wprowadzić sprawiedliwy system ekonomiczny, religia zniknie, bo nie będzie już potrzebna. </a:t>
            </a:r>
          </a:p>
          <a:p>
            <a:pPr lvl="1" algn="just"/>
            <a:r>
              <a:rPr lang="pl-PL" sz="2000" dirty="0"/>
              <a:t>Po drugie, </a:t>
            </a:r>
            <a:r>
              <a:rPr lang="pl-PL" sz="2000" b="1" dirty="0"/>
              <a:t>ideałem jest człowiek, który zdaje sobie sprawę z tego, że nie stworzył go żaden Bóg czy anioł</a:t>
            </a:r>
            <a:r>
              <a:rPr lang="pl-PL" sz="2000" dirty="0"/>
              <a:t>, ale że to on sam swoją pracą doprowadził do tego, że jest i że jest świat. </a:t>
            </a:r>
          </a:p>
        </p:txBody>
      </p:sp>
      <p:pic>
        <p:nvPicPr>
          <p:cNvPr id="12290" name="Picture 2" descr="Znalezione obrazy dla zapytania: marks&quot;">
            <a:extLst>
              <a:ext uri="{FF2B5EF4-FFF2-40B4-BE49-F238E27FC236}">
                <a16:creationId xmlns:a16="http://schemas.microsoft.com/office/drawing/2014/main" id="{9215D100-9227-4707-9CEA-6BB3790E5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4777" y="2379612"/>
            <a:ext cx="2811567" cy="421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64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2290"/>
                                        </p:tgtEl>
                                        <p:attrNameLst>
                                          <p:attrName>style.visibility</p:attrName>
                                        </p:attrNameLst>
                                      </p:cBhvr>
                                      <p:to>
                                        <p:strVal val="visible"/>
                                      </p:to>
                                    </p:set>
                                    <p:anim calcmode="lin" valueType="num">
                                      <p:cBhvr>
                                        <p:cTn id="9" dur="1000" fill="hold"/>
                                        <p:tgtEl>
                                          <p:spTgt spid="12290"/>
                                        </p:tgtEl>
                                        <p:attrNameLst>
                                          <p:attrName>ppt_w</p:attrName>
                                        </p:attrNameLst>
                                      </p:cBhvr>
                                      <p:tavLst>
                                        <p:tav tm="0">
                                          <p:val>
                                            <p:fltVal val="0"/>
                                          </p:val>
                                        </p:tav>
                                        <p:tav tm="100000">
                                          <p:val>
                                            <p:strVal val="#ppt_w"/>
                                          </p:val>
                                        </p:tav>
                                      </p:tavLst>
                                    </p:anim>
                                    <p:anim calcmode="lin" valueType="num">
                                      <p:cBhvr>
                                        <p:cTn id="10" dur="1000" fill="hold"/>
                                        <p:tgtEl>
                                          <p:spTgt spid="12290"/>
                                        </p:tgtEl>
                                        <p:attrNameLst>
                                          <p:attrName>ppt_h</p:attrName>
                                        </p:attrNameLst>
                                      </p:cBhvr>
                                      <p:tavLst>
                                        <p:tav tm="0">
                                          <p:val>
                                            <p:fltVal val="0"/>
                                          </p:val>
                                        </p:tav>
                                        <p:tav tm="100000">
                                          <p:val>
                                            <p:strVal val="#ppt_h"/>
                                          </p:val>
                                        </p:tav>
                                      </p:tavLst>
                                    </p:anim>
                                    <p:anim calcmode="lin" valueType="num">
                                      <p:cBhvr>
                                        <p:cTn id="11" dur="1000" fill="hold"/>
                                        <p:tgtEl>
                                          <p:spTgt spid="12290"/>
                                        </p:tgtEl>
                                        <p:attrNameLst>
                                          <p:attrName>style.rotation</p:attrName>
                                        </p:attrNameLst>
                                      </p:cBhvr>
                                      <p:tavLst>
                                        <p:tav tm="0">
                                          <p:val>
                                            <p:fltVal val="90"/>
                                          </p:val>
                                        </p:tav>
                                        <p:tav tm="100000">
                                          <p:val>
                                            <p:fltVal val="0"/>
                                          </p:val>
                                        </p:tav>
                                      </p:tavLst>
                                    </p:anim>
                                    <p:animEffect transition="in" filter="fade">
                                      <p:cBhvr>
                                        <p:cTn id="12" dur="1000"/>
                                        <p:tgtEl>
                                          <p:spTgt spid="1229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naturalistyczny Marksa</a:t>
            </a:r>
            <a:endParaRPr lang="en-US" dirty="0"/>
          </a:p>
        </p:txBody>
      </p:sp>
      <p:sp>
        <p:nvSpPr>
          <p:cNvPr id="7" name="Symbol zastępczy zawartości 2"/>
          <p:cNvSpPr txBox="1">
            <a:spLocks/>
          </p:cNvSpPr>
          <p:nvPr/>
        </p:nvSpPr>
        <p:spPr>
          <a:xfrm>
            <a:off x="656822" y="2266682"/>
            <a:ext cx="11088709"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spcBef>
                <a:spcPts val="0"/>
              </a:spcBef>
              <a:buNone/>
            </a:pPr>
            <a:r>
              <a:rPr lang="pl-PL" sz="2000" i="1" dirty="0"/>
              <a:t>Społeczne zasady chrześcijaństwa odkładają do królestwa niebieskiego (…) wyrównanie wszelkiego doznanego pohańbienia, usprawiedliwiając tym samym dalsze trwanie tego pohańbienia na ziemi.</a:t>
            </a:r>
            <a:endParaRPr lang="pl-PL" sz="2000" dirty="0"/>
          </a:p>
          <a:p>
            <a:pPr marL="0" indent="0" algn="just">
              <a:spcBef>
                <a:spcPts val="0"/>
              </a:spcBef>
              <a:buNone/>
            </a:pPr>
            <a:r>
              <a:rPr lang="pl-PL" sz="2000" i="1" dirty="0"/>
              <a:t>Społeczne zasady chrześcijaństwa głoszą, że wszelkie nikczemności stosowane przez ciemiężców wobec uciemiężonych są bądź sprawiedliwą karą za grzech pierworodny </a:t>
            </a:r>
            <a:br>
              <a:rPr lang="pl-PL" sz="2000" i="1" dirty="0"/>
            </a:br>
            <a:r>
              <a:rPr lang="pl-PL" sz="2000" i="1" dirty="0"/>
              <a:t>i inne grzechy, bądź też próbą, której Pan w swej niezgłębionej mądrości poddaje tych, co dostąpili zbawienia.</a:t>
            </a:r>
            <a:endParaRPr lang="pl-PL" sz="2000" dirty="0"/>
          </a:p>
          <a:p>
            <a:pPr marL="0" indent="0" algn="just">
              <a:spcBef>
                <a:spcPts val="0"/>
              </a:spcBef>
              <a:buNone/>
            </a:pPr>
            <a:r>
              <a:rPr lang="pl-PL" sz="2000" i="1" dirty="0"/>
              <a:t>Społeczne zasady chrześcijaństwa gloryfikują tchórzostwo, pogardę dla samego siebie, upokorzenie, służalczość, uległość, słowem, wszystkie właściwości motłochu, proletariat zaś, który nie pozwala, by go traktowano na równi z motłochem, uważa, że odwaga, godność osobista, duma i poczucie niezależności więcej dla niego znaczą niż chleb powszedni.</a:t>
            </a:r>
            <a:endParaRPr lang="pl-PL" sz="2000" dirty="0"/>
          </a:p>
          <a:p>
            <a:pPr marL="0" indent="0" algn="just">
              <a:spcBef>
                <a:spcPts val="0"/>
              </a:spcBef>
              <a:buNone/>
            </a:pPr>
            <a:r>
              <a:rPr lang="pl-PL" sz="2000" i="1" dirty="0"/>
              <a:t>Społeczne zasady chrześcijaństwa noszą piętno hipokryzji, proletariat zaś jest uosobieniem rewolucji.</a:t>
            </a:r>
            <a:endParaRPr lang="pl-PL" sz="2000" dirty="0"/>
          </a:p>
        </p:txBody>
      </p:sp>
    </p:spTree>
    <p:extLst>
      <p:ext uri="{BB962C8B-B14F-4D97-AF65-F5344CB8AC3E}">
        <p14:creationId xmlns:p14="http://schemas.microsoft.com/office/powerpoint/2010/main" val="369331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2997" y="2382669"/>
            <a:ext cx="8529908" cy="439414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Fryderyk Nietzsche</a:t>
            </a:r>
            <a:r>
              <a:rPr lang="pl-PL" sz="2000" dirty="0"/>
              <a:t> (1844-1900) – kluczem do zrozumienia świata jest pojęcie </a:t>
            </a:r>
            <a:r>
              <a:rPr lang="pl-PL" sz="2000" b="1" i="1" dirty="0"/>
              <a:t>nihilizmu</a:t>
            </a:r>
            <a:r>
              <a:rPr lang="pl-PL" sz="2000" dirty="0"/>
              <a:t>, z którym mamy do czynienia w momencie zmiany światopoglądu z chrześcijańskiego na naukowy:</a:t>
            </a:r>
            <a:endParaRPr lang="pl-PL" sz="2000" b="1" dirty="0"/>
          </a:p>
          <a:p>
            <a:pPr lvl="1" algn="just"/>
            <a:r>
              <a:rPr lang="pl-PL" sz="2000" dirty="0"/>
              <a:t>proces polegający na tym, że „naczelne wartości ulegają </a:t>
            </a:r>
            <a:r>
              <a:rPr lang="pl-PL" sz="2000" dirty="0" err="1"/>
              <a:t>odwartościowaniu</a:t>
            </a:r>
            <a:r>
              <a:rPr lang="pl-PL" sz="2000" dirty="0"/>
              <a:t>”</a:t>
            </a:r>
          </a:p>
          <a:p>
            <a:pPr lvl="1" algn="just"/>
            <a:r>
              <a:rPr lang="pl-PL" sz="2000" dirty="0"/>
              <a:t>proces upadania wartości - zarówno demaskacja stojących za dotychczasowymi wartościami kryteriów, jak </a:t>
            </a:r>
            <a:br>
              <a:rPr lang="pl-PL" sz="2000" dirty="0"/>
            </a:br>
            <a:r>
              <a:rPr lang="pl-PL" sz="2000" dirty="0"/>
              <a:t>i przygotowanie gruntu pod nowe wartości naczelne, a co za tym idzie, dla nowych hierarchii wartości</a:t>
            </a:r>
          </a:p>
          <a:p>
            <a:pPr lvl="1" algn="just"/>
            <a:r>
              <a:rPr lang="pl-PL" sz="2000" dirty="0"/>
              <a:t>Walter </a:t>
            </a:r>
            <a:r>
              <a:rPr lang="pl-PL" sz="2000" dirty="0" err="1"/>
              <a:t>Bröcker</a:t>
            </a:r>
            <a:r>
              <a:rPr lang="pl-PL" sz="2000" dirty="0"/>
              <a:t>: </a:t>
            </a:r>
            <a:r>
              <a:rPr lang="pl-PL" sz="2000" i="1" dirty="0"/>
              <a:t>Naczelne wartości i najwyższy cel przez wieki wyznaczała ludziom chrześcijańska interpretacja świata (…) Naczelny cel stanowiło pojednanie ludzkiej duszy z Bogiem i nadejście Królestwa Bożego.</a:t>
            </a:r>
            <a:endParaRPr lang="pl-PL" sz="2800" b="1" dirty="0"/>
          </a:p>
        </p:txBody>
      </p:sp>
      <p:pic>
        <p:nvPicPr>
          <p:cNvPr id="13314" name="Picture 2" descr="Znalezione obrazy dla zapytania: nietzsche&quot;">
            <a:extLst>
              <a:ext uri="{FF2B5EF4-FFF2-40B4-BE49-F238E27FC236}">
                <a16:creationId xmlns:a16="http://schemas.microsoft.com/office/drawing/2014/main" id="{11A2F6C2-12EA-4780-9FB6-9CC849773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6741" y="2705037"/>
            <a:ext cx="2681808" cy="366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6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3314"/>
                                        </p:tgtEl>
                                        <p:attrNameLst>
                                          <p:attrName>style.visibility</p:attrName>
                                        </p:attrNameLst>
                                      </p:cBhvr>
                                      <p:to>
                                        <p:strVal val="visible"/>
                                      </p:to>
                                    </p:set>
                                    <p:anim calcmode="lin" valueType="num">
                                      <p:cBhvr>
                                        <p:cTn id="9" dur="1000" fill="hold"/>
                                        <p:tgtEl>
                                          <p:spTgt spid="13314"/>
                                        </p:tgtEl>
                                        <p:attrNameLst>
                                          <p:attrName>ppt_w</p:attrName>
                                        </p:attrNameLst>
                                      </p:cBhvr>
                                      <p:tavLst>
                                        <p:tav tm="0">
                                          <p:val>
                                            <p:fltVal val="0"/>
                                          </p:val>
                                        </p:tav>
                                        <p:tav tm="100000">
                                          <p:val>
                                            <p:strVal val="#ppt_w"/>
                                          </p:val>
                                        </p:tav>
                                      </p:tavLst>
                                    </p:anim>
                                    <p:anim calcmode="lin" valueType="num">
                                      <p:cBhvr>
                                        <p:cTn id="10" dur="1000" fill="hold"/>
                                        <p:tgtEl>
                                          <p:spTgt spid="13314"/>
                                        </p:tgtEl>
                                        <p:attrNameLst>
                                          <p:attrName>ppt_h</p:attrName>
                                        </p:attrNameLst>
                                      </p:cBhvr>
                                      <p:tavLst>
                                        <p:tav tm="0">
                                          <p:val>
                                            <p:fltVal val="0"/>
                                          </p:val>
                                        </p:tav>
                                        <p:tav tm="100000">
                                          <p:val>
                                            <p:strVal val="#ppt_h"/>
                                          </p:val>
                                        </p:tav>
                                      </p:tavLst>
                                    </p:anim>
                                    <p:anim calcmode="lin" valueType="num">
                                      <p:cBhvr>
                                        <p:cTn id="11" dur="1000" fill="hold"/>
                                        <p:tgtEl>
                                          <p:spTgt spid="13314"/>
                                        </p:tgtEl>
                                        <p:attrNameLst>
                                          <p:attrName>style.rotation</p:attrName>
                                        </p:attrNameLst>
                                      </p:cBhvr>
                                      <p:tavLst>
                                        <p:tav tm="0">
                                          <p:val>
                                            <p:fltVal val="90"/>
                                          </p:val>
                                        </p:tav>
                                        <p:tav tm="100000">
                                          <p:val>
                                            <p:fltVal val="0"/>
                                          </p:val>
                                        </p:tav>
                                      </p:tavLst>
                                    </p:anim>
                                    <p:animEffect transition="in" filter="fade">
                                      <p:cBhvr>
                                        <p:cTn id="12" dur="1000"/>
                                        <p:tgtEl>
                                          <p:spTgt spid="1331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2998" y="2382670"/>
            <a:ext cx="6675470" cy="42061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Przyczyny </a:t>
            </a:r>
            <a:r>
              <a:rPr lang="pl-PL" sz="2000" b="1" i="1" dirty="0"/>
              <a:t>nihilizmu</a:t>
            </a:r>
            <a:r>
              <a:rPr lang="pl-PL" sz="2000" dirty="0"/>
              <a:t>:</a:t>
            </a:r>
          </a:p>
          <a:p>
            <a:pPr lvl="1" algn="just"/>
            <a:r>
              <a:rPr lang="pl-PL" sz="2000" dirty="0"/>
              <a:t>wynikające z braku odniesienia do rzeczywistości ponadzmysłowej, poczucie „nadaremności” poszukiwania sensu wszędzie tam, gdzie go nie ma</a:t>
            </a:r>
          </a:p>
          <a:p>
            <a:pPr lvl="1" algn="just"/>
            <a:r>
              <a:rPr lang="pl-PL" sz="2000" dirty="0"/>
              <a:t>upadek przekonania o jakiejkolwiek formie uporządkowania świata i roli człowieka w tym uporządkowaniu</a:t>
            </a:r>
          </a:p>
          <a:p>
            <a:pPr lvl="1" algn="just"/>
            <a:r>
              <a:rPr lang="pl-PL" sz="2000" dirty="0"/>
              <a:t>niemożliwość zaakceptowania jakiegokolwiek systemu metafizycznego, który stara się uzasadnić pochodzenie i obowiązywanie wartości</a:t>
            </a:r>
            <a:endParaRPr lang="pl-PL" sz="2800" b="1" dirty="0"/>
          </a:p>
        </p:txBody>
      </p:sp>
      <p:pic>
        <p:nvPicPr>
          <p:cNvPr id="5122" name="Picture 2" descr="Znalezione obrazy dla zapytania: nihilizm&quot;">
            <a:extLst>
              <a:ext uri="{FF2B5EF4-FFF2-40B4-BE49-F238E27FC236}">
                <a16:creationId xmlns:a16="http://schemas.microsoft.com/office/drawing/2014/main" id="{7723E9B8-3A03-4682-A445-76BBF9BDD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8306" y="3052269"/>
            <a:ext cx="4607823" cy="2969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08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animEffect transition="in" filter="randombar(horizontal)">
                                      <p:cBhvr>
                                        <p:cTn id="9" dur="5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2998" y="2382669"/>
            <a:ext cx="5778162" cy="430868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Etapy </a:t>
            </a:r>
            <a:r>
              <a:rPr lang="pl-PL" sz="2000" b="1" i="1" dirty="0"/>
              <a:t>nihilizmu</a:t>
            </a:r>
            <a:r>
              <a:rPr lang="pl-PL" sz="2000" dirty="0"/>
              <a:t>:</a:t>
            </a:r>
          </a:p>
          <a:p>
            <a:r>
              <a:rPr lang="pl-PL" b="1" u="sng" dirty="0"/>
              <a:t>Okres niejasności: </a:t>
            </a:r>
          </a:p>
          <a:p>
            <a:pPr lvl="1" algn="just"/>
            <a:r>
              <a:rPr lang="pl-PL" sz="2000" dirty="0"/>
              <a:t>słabnie stara interpretacja świata, a na jej miejsce wkracza nowa, która prezentuje inne niż dotychczasowe odniesienie do wartości</a:t>
            </a:r>
          </a:p>
          <a:p>
            <a:pPr lvl="1" algn="just"/>
            <a:r>
              <a:rPr lang="pl-PL" sz="2000" dirty="0"/>
              <a:t>ludzie dążą „by zachować to, co stare, a nie poniechać tego co nowe”</a:t>
            </a:r>
          </a:p>
          <a:p>
            <a:pPr lvl="1" algn="just"/>
            <a:r>
              <a:rPr lang="pl-PL" sz="2000" dirty="0"/>
              <a:t>odkrywają coś nowego, lecz nie chcą porzucić tego, w co wierzyli dotychczas, co staje się coraz bardziej niemożliwe do wykonania</a:t>
            </a:r>
          </a:p>
        </p:txBody>
      </p:sp>
      <p:pic>
        <p:nvPicPr>
          <p:cNvPr id="1026" name="Picture 2" descr="Znalezione obrazy dla zapytania: nihilizm&quot;">
            <a:extLst>
              <a:ext uri="{FF2B5EF4-FFF2-40B4-BE49-F238E27FC236}">
                <a16:creationId xmlns:a16="http://schemas.microsoft.com/office/drawing/2014/main" id="{5BD843E7-84FC-4F9D-86CE-C1FF682EE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5748" y="3221765"/>
            <a:ext cx="5246140" cy="2623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705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2996" y="2382669"/>
            <a:ext cx="8461542" cy="272386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pl-PL" sz="2000" b="1" u="sng" dirty="0"/>
              <a:t>Okres jasności:</a:t>
            </a:r>
          </a:p>
          <a:p>
            <a:pPr lvl="1" algn="just"/>
            <a:r>
              <a:rPr lang="pl-PL" sz="2000" dirty="0"/>
              <a:t>ludzie już wiedzą, że wartości stare i nowe są wręcz przeciwieństwami, że wykluczają się wzajemnie, i nie ma możliwości ich pogodzenia</a:t>
            </a:r>
          </a:p>
          <a:p>
            <a:pPr lvl="1" algn="just"/>
            <a:r>
              <a:rPr lang="pl-PL" sz="2000" dirty="0"/>
              <a:t>stare nie odpowiadają już na potrzeby życia ludzi w danym czasie – w dobie światopoglądu naukowego, są bowiem „zrodzone z życia upadającego” – światopoglądu chrześcijańskiego, i są wrogie życiu</a:t>
            </a:r>
          </a:p>
        </p:txBody>
      </p:sp>
      <p:pic>
        <p:nvPicPr>
          <p:cNvPr id="2050" name="Picture 2" descr="Znalezione obrazy dla zapytania: nihilizm&quot;">
            <a:extLst>
              <a:ext uri="{FF2B5EF4-FFF2-40B4-BE49-F238E27FC236}">
                <a16:creationId xmlns:a16="http://schemas.microsoft.com/office/drawing/2014/main" id="{CA54B5DF-0505-47A8-9869-76BD8493D6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8895" y="2260492"/>
            <a:ext cx="2857500" cy="2143125"/>
          </a:xfrm>
          <a:prstGeom prst="rect">
            <a:avLst/>
          </a:prstGeom>
          <a:noFill/>
          <a:extLst>
            <a:ext uri="{909E8E84-426E-40DD-AFC4-6F175D3DCCD1}">
              <a14:hiddenFill xmlns:a14="http://schemas.microsoft.com/office/drawing/2010/main">
                <a:solidFill>
                  <a:srgbClr val="FFFFFF"/>
                </a:solidFill>
              </a14:hiddenFill>
            </a:ext>
          </a:extLst>
        </p:spPr>
      </p:pic>
      <p:sp>
        <p:nvSpPr>
          <p:cNvPr id="6" name="Symbol zastępczy zawartości 2">
            <a:extLst>
              <a:ext uri="{FF2B5EF4-FFF2-40B4-BE49-F238E27FC236}">
                <a16:creationId xmlns:a16="http://schemas.microsoft.com/office/drawing/2014/main" id="{F113077B-35D0-4F4A-A7F7-7606ED58BFEC}"/>
              </a:ext>
            </a:extLst>
          </p:cNvPr>
          <p:cNvSpPr txBox="1">
            <a:spLocks/>
          </p:cNvSpPr>
          <p:nvPr/>
        </p:nvSpPr>
        <p:spPr>
          <a:xfrm>
            <a:off x="502996" y="5106532"/>
            <a:ext cx="11383399" cy="165319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lvl="1" algn="just"/>
            <a:r>
              <a:rPr lang="pl-PL" sz="2000" dirty="0"/>
              <a:t>skoro wartości są związane jedynie z interpretacjami świata, a nie mają obiektywnej podstawy, można powiedzieć, że w nowym światopoglądzie „Bóg umarł”</a:t>
            </a:r>
          </a:p>
          <a:p>
            <a:pPr lvl="1" algn="just"/>
            <a:r>
              <a:rPr lang="pl-PL" sz="2000" dirty="0"/>
              <a:t>nowe wartości, są zbyt trudne dla człowieka, aby mógł zastąpić nimi stare</a:t>
            </a:r>
          </a:p>
          <a:p>
            <a:pPr lvl="1" algn="just"/>
            <a:r>
              <a:rPr lang="pl-PL" sz="2000" dirty="0"/>
              <a:t>człowiek staje się nihilistą ponieważ nie ma wartości w które mógłby wierzyć</a:t>
            </a:r>
          </a:p>
        </p:txBody>
      </p:sp>
    </p:spTree>
    <p:extLst>
      <p:ext uri="{BB962C8B-B14F-4D97-AF65-F5344CB8AC3E}">
        <p14:creationId xmlns:p14="http://schemas.microsoft.com/office/powerpoint/2010/main" val="348048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21" presetClass="entr" presetSubtype="1"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animEffect transition="in" filter="wheel(1)">
                                      <p:cBhvr>
                                        <p:cTn id="9" dur="2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2997" y="2382669"/>
            <a:ext cx="8333354" cy="430868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u="sng" dirty="0"/>
              <a:t>Okres trzech wielkich uczuć: pogardy, współczucia, niszczenia:</a:t>
            </a:r>
          </a:p>
          <a:p>
            <a:pPr lvl="1" algn="just"/>
            <a:r>
              <a:rPr lang="pl-PL" sz="2000" b="1" dirty="0"/>
              <a:t>pogarda</a:t>
            </a:r>
            <a:r>
              <a:rPr lang="pl-PL" sz="2000" dirty="0"/>
              <a:t> to przyjęcie faktu, że świat nie posiada określonych z góry wartości pozytywnych</a:t>
            </a:r>
          </a:p>
          <a:p>
            <a:pPr lvl="1" algn="just"/>
            <a:r>
              <a:rPr lang="pl-PL" sz="2000" b="1" dirty="0"/>
              <a:t>współczucie</a:t>
            </a:r>
            <a:r>
              <a:rPr lang="pl-PL" sz="2000" dirty="0"/>
              <a:t> to zachowywanie starych wartości przez wzgląd na brak alternatywy i siły do własnego ustanawiania nowych</a:t>
            </a:r>
          </a:p>
          <a:p>
            <a:pPr lvl="1" algn="just"/>
            <a:r>
              <a:rPr lang="pl-PL" sz="2000" b="1" dirty="0"/>
              <a:t>niszczenie</a:t>
            </a:r>
            <a:r>
              <a:rPr lang="pl-PL" sz="2000" dirty="0"/>
              <a:t> to demaskacja starych wartości, umotywowana już nie dążeniem do prawdy, lecz uczuciem.</a:t>
            </a:r>
          </a:p>
        </p:txBody>
      </p:sp>
      <p:pic>
        <p:nvPicPr>
          <p:cNvPr id="3076" name="Picture 4" descr="Znalezione obrazy dla zapytania: nihilizm&quot;">
            <a:extLst>
              <a:ext uri="{FF2B5EF4-FFF2-40B4-BE49-F238E27FC236}">
                <a16:creationId xmlns:a16="http://schemas.microsoft.com/office/drawing/2014/main" id="{B0A56BF7-CC4D-423C-9831-96EBEBEEB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2717" y="3110215"/>
            <a:ext cx="3029855" cy="294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60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3076"/>
                                        </p:tgtEl>
                                        <p:attrNameLst>
                                          <p:attrName>style.visibility</p:attrName>
                                        </p:attrNameLst>
                                      </p:cBhvr>
                                      <p:to>
                                        <p:strVal val="visible"/>
                                      </p:to>
                                    </p:set>
                                    <p:animEffect transition="in" filter="randombar(horizontal)">
                                      <p:cBhvr>
                                        <p:cTn id="9" dur="500"/>
                                        <p:tgtEl>
                                          <p:spTgt spid="307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2997" y="2382669"/>
            <a:ext cx="8333354" cy="430868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lvl="1" algn="just"/>
            <a:r>
              <a:rPr lang="pl-PL" sz="2000" dirty="0"/>
              <a:t>człowiek nie panuje już nad sobą, lecz jest kierowany przez impulsy uczuciowe</a:t>
            </a:r>
          </a:p>
          <a:p>
            <a:pPr lvl="1" algn="just"/>
            <a:r>
              <a:rPr lang="pl-PL" sz="2000" dirty="0"/>
              <a:t>uczucia są czymś, co nie jest wynikiem szczegółowego namysłu, lecz reakcją, posiadającą u swych podstaw popęd, który determinuje działanie człowieka, co kieruje go w stronę jego wręcz zwierzęcego instynktu</a:t>
            </a:r>
          </a:p>
          <a:p>
            <a:pPr lvl="1" algn="just"/>
            <a:r>
              <a:rPr lang="pl-PL" sz="2000" dirty="0"/>
              <a:t>uczucia symbolizują brak intelektualnej drogi wyjścia </a:t>
            </a:r>
            <a:br>
              <a:rPr lang="pl-PL" sz="2000" dirty="0"/>
            </a:br>
            <a:r>
              <a:rPr lang="pl-PL" sz="2000" dirty="0"/>
              <a:t>z nihilistycznego kryzysu wartości</a:t>
            </a:r>
          </a:p>
          <a:p>
            <a:pPr lvl="1" algn="just"/>
            <a:r>
              <a:rPr lang="pl-PL" sz="2000" dirty="0"/>
              <a:t>rośnie świadomość, że stan ten, w którym ludzie niejako nie myślą, lecz tylko czują nie może trwać wiecznie.</a:t>
            </a:r>
          </a:p>
        </p:txBody>
      </p:sp>
      <p:pic>
        <p:nvPicPr>
          <p:cNvPr id="3076" name="Picture 4" descr="Znalezione obrazy dla zapytania: nihilizm&quot;">
            <a:extLst>
              <a:ext uri="{FF2B5EF4-FFF2-40B4-BE49-F238E27FC236}">
                <a16:creationId xmlns:a16="http://schemas.microsoft.com/office/drawing/2014/main" id="{B0A56BF7-CC4D-423C-9831-96EBEBEEB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2717" y="3110215"/>
            <a:ext cx="3029855" cy="294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70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3076"/>
                                        </p:tgtEl>
                                        <p:attrNameLst>
                                          <p:attrName>style.visibility</p:attrName>
                                        </p:attrNameLst>
                                      </p:cBhvr>
                                      <p:to>
                                        <p:strVal val="visible"/>
                                      </p:to>
                                    </p:set>
                                    <p:animEffect transition="in" filter="randombar(horizontal)">
                                      <p:cBhvr>
                                        <p:cTn id="9" dur="500"/>
                                        <p:tgtEl>
                                          <p:spTgt spid="307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2997" y="2382669"/>
            <a:ext cx="8000067" cy="430868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pl-PL" sz="2000" b="1" u="sng" dirty="0"/>
              <a:t>Okres katastrofy:</a:t>
            </a:r>
          </a:p>
          <a:p>
            <a:pPr lvl="1" algn="just"/>
            <a:r>
              <a:rPr lang="pl-PL" sz="2000" dirty="0"/>
              <a:t>„nastanie teorii, która przesiewa ludzi... która słabych, tak samo jak potężnych, popycha do rozstrzygnięć”</a:t>
            </a:r>
          </a:p>
          <a:p>
            <a:pPr lvl="1" algn="just"/>
            <a:r>
              <a:rPr lang="pl-PL" sz="2000" dirty="0"/>
              <a:t>pojawienie się nowej teorii uzasadniającej wybory człowieka, wymuszającej na nim określone zachowania, staje się koniecznością</a:t>
            </a:r>
          </a:p>
          <a:p>
            <a:pPr lvl="1" algn="just"/>
            <a:r>
              <a:rPr lang="pl-PL" sz="2000" dirty="0"/>
              <a:t>ludzie, jeżeli chcą wzajemnie zgodnie żyć muszą znać kryteria określające ich wzajemne relacje, jak również ich miejsce w świecie</a:t>
            </a:r>
          </a:p>
          <a:p>
            <a:pPr lvl="1" algn="just"/>
            <a:r>
              <a:rPr lang="pl-PL" sz="2000" dirty="0"/>
              <a:t>nowa teoria musi w pewien sposób odtworzyć naczelne wartości</a:t>
            </a:r>
          </a:p>
        </p:txBody>
      </p:sp>
      <p:pic>
        <p:nvPicPr>
          <p:cNvPr id="5" name="Picture 2" descr="Znalezione obrazy dla zapytania: nihilizm&quot;">
            <a:extLst>
              <a:ext uri="{FF2B5EF4-FFF2-40B4-BE49-F238E27FC236}">
                <a16:creationId xmlns:a16="http://schemas.microsoft.com/office/drawing/2014/main" id="{2BDC331E-7A79-45ED-85FB-B8A842129D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4837" y="3429000"/>
            <a:ext cx="3294700" cy="2128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89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656822" y="2315910"/>
            <a:ext cx="7837697" cy="433271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Najistotniejszą cechą świata jest jego ciągłe stawanie się – </a:t>
            </a:r>
            <a:r>
              <a:rPr lang="pl-PL" sz="2000" b="1" dirty="0"/>
              <a:t>zmiana obecna na każdym poziomie</a:t>
            </a:r>
            <a:r>
              <a:rPr lang="pl-PL" sz="2000" dirty="0"/>
              <a:t>, także wyznawanych wartości</a:t>
            </a:r>
          </a:p>
          <a:p>
            <a:pPr algn="just"/>
            <a:r>
              <a:rPr lang="pl-PL" sz="2000" dirty="0"/>
              <a:t>Bóg jest gwarantem świata, w którym wartości są niezmienne, a </a:t>
            </a:r>
            <a:r>
              <a:rPr lang="pl-PL" sz="2000" b="1" dirty="0"/>
              <a:t>człowiek religijny ucieka z prawdziwego świata dynamicznego w statyczny świat marzeń</a:t>
            </a:r>
            <a:r>
              <a:rPr lang="pl-PL" sz="2000" dirty="0"/>
              <a:t>, co grozi nihilizmem, ponieważ prowadzi do coraz większego rozdźwięku między wyznawanymi wartościami </a:t>
            </a:r>
            <a:br>
              <a:rPr lang="pl-PL" sz="2000" dirty="0"/>
            </a:br>
            <a:r>
              <a:rPr lang="pl-PL" sz="2000" dirty="0"/>
              <a:t>a zmieniającym się światem</a:t>
            </a:r>
          </a:p>
          <a:p>
            <a:pPr algn="just"/>
            <a:r>
              <a:rPr lang="pl-PL" sz="2000" dirty="0"/>
              <a:t>Jeśli świat ma zostać wyzwolony z nihilizmu, człowiek musi mieć </a:t>
            </a:r>
            <a:r>
              <a:rPr lang="pl-PL" sz="2000" b="1" dirty="0"/>
              <a:t>odwagę tworzenia nowych wartości </a:t>
            </a:r>
            <a:r>
              <a:rPr lang="pl-PL" sz="2000" dirty="0"/>
              <a:t>– tu nie ma miejsca dla tradycyjnej religii, która tłamsi taką odwagę, </a:t>
            </a:r>
            <a:br>
              <a:rPr lang="pl-PL" sz="2000" dirty="0"/>
            </a:br>
            <a:r>
              <a:rPr lang="pl-PL" sz="2000" dirty="0"/>
              <a:t>a więc promuje </a:t>
            </a:r>
            <a:r>
              <a:rPr lang="pl-PL" sz="2000" b="1" dirty="0"/>
              <a:t>chorobę woli</a:t>
            </a:r>
          </a:p>
        </p:txBody>
      </p:sp>
      <p:pic>
        <p:nvPicPr>
          <p:cNvPr id="15362" name="Picture 2" descr="Znalezione obrazy dla zapytania: nietzsche wola mocy&quot;">
            <a:extLst>
              <a:ext uri="{FF2B5EF4-FFF2-40B4-BE49-F238E27FC236}">
                <a16:creationId xmlns:a16="http://schemas.microsoft.com/office/drawing/2014/main" id="{E0661D17-E89C-4F48-9DF7-2649E4E7E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6350" y="2529555"/>
            <a:ext cx="2173269" cy="3403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35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5362"/>
                                        </p:tgtEl>
                                        <p:attrNameLst>
                                          <p:attrName>style.visibility</p:attrName>
                                        </p:attrNameLst>
                                      </p:cBhvr>
                                      <p:to>
                                        <p:strVal val="visible"/>
                                      </p:to>
                                    </p:set>
                                    <p:animEffect transition="in" filter="fade">
                                      <p:cBhvr>
                                        <p:cTn id="9" dur="5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656823" y="2758296"/>
            <a:ext cx="8205166" cy="333935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sz="2000" i="1" dirty="0"/>
              <a:t>Wiary pożąda się zawsze tam najbardziej, tam potrzebuje się jej najgwałtowniej, gdzie zbywa woli, bo wola, jako uczucie rozkazu, jest najbardziej rozstrzygającą oznaką własnej wielmożności i siły. To znaczy, im kto mniej rozkazywać umie, ten silniej pożąda kogoś, kto rozkazuje, boga, księcia, stanowiska, lekarza, spowiednika, dogmatu, partii. Stąd można wnioskować, że obie wszechświatowe religie, buddyzm i chrześcijaństwo, zawdzięczają może swoje powstanie, a zwłaszcza swą gwałtownie udzielającą się zaraźliwość, ogromnej chorobie woli.</a:t>
            </a:r>
            <a:endParaRPr lang="pl-PL" sz="2000" dirty="0"/>
          </a:p>
        </p:txBody>
      </p:sp>
      <p:pic>
        <p:nvPicPr>
          <p:cNvPr id="4" name="Picture 2" descr="Znalezione obrazy dla zapytania: nietzsche wola mocy&quot;">
            <a:extLst>
              <a:ext uri="{FF2B5EF4-FFF2-40B4-BE49-F238E27FC236}">
                <a16:creationId xmlns:a16="http://schemas.microsoft.com/office/drawing/2014/main" id="{01FCE324-B417-4028-9923-13D6198FD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1628" y="2588003"/>
            <a:ext cx="2173269" cy="3403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29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4202" y="2266682"/>
            <a:ext cx="10938617" cy="451013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sz="2000" i="1" dirty="0"/>
              <a:t>Nazwę wam trzy przemiany ducha: jako duch wielbłądem się staje, wielbłąd lwem, wreszcie lew dziecięciem. Wiele jest ciężaru dla ducha, dla silnego jucznego ducha, w którym pokora zamieszka: wszystkiego, co ciężkie i najcięższe, pożąda jego siła. Cóż jest ciężkie? Pyta juczny duch i klęka jako wielbłąd, aby go dobrze obładowano. Cóż jest najcięższe dla was, bohaterzy? Pyta juczny duch, abym to na siebie wziął i radował się sile swej. Nie jestże to: siebie poniżać, aby swej wyniosłości ból sprawić? Pozwolić świecić swemu szaleństwu, aby móc drwić ze swej mądrości? Nie jestże to: z własną wonczas rozstawać się sprawą, gdy ona zwycięstwo święcić poczyna. Na wysokie wspinać się góry, aby kusiciela kusić? Lub może to: żywić się </a:t>
            </a:r>
            <a:r>
              <a:rPr lang="pl-PL" sz="2000" i="1" dirty="0" err="1"/>
              <a:t>żołędźmi</a:t>
            </a:r>
            <a:r>
              <a:rPr lang="pl-PL" sz="2000" i="1" dirty="0"/>
              <a:t> i trawą poznania i w imię prawdy na głód duszy cierpieć? Lub może to: chorym być, a pocieszycieli odprawiać, z głuchymi przyjaźń zawierać, którzy nigdy nie usłyszą, czego pragniesz? Lub może to: w brudną leźć wodę, jeśli taką jest woda prawdy, i zimnych żab oraz ropuch gorących nie odpychać od siebie? Lub może to: kochać tych, co nami gardzą, do upiora rękę wyciągać, gdy ten straszyć nas zechce? </a:t>
            </a:r>
          </a:p>
        </p:txBody>
      </p:sp>
    </p:spTree>
    <p:extLst>
      <p:ext uri="{BB962C8B-B14F-4D97-AF65-F5344CB8AC3E}">
        <p14:creationId xmlns:p14="http://schemas.microsoft.com/office/powerpoint/2010/main" val="275001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4202" y="2266682"/>
            <a:ext cx="10938617" cy="451013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i="1" dirty="0"/>
              <a:t>Wszystko to najcięższe bierze na siebie juczny duch i jako wielbłąd, co na pustynię podąża, tako śpieszy i on na swą pustynię. Lecz na samotnej pustyni dzieje się druga przemiana: </a:t>
            </a:r>
            <a:r>
              <a:rPr lang="pl-PL" b="1" i="1" dirty="0"/>
              <a:t>lwem staje się tu duch, wolność pragnie sobie złupić i panem być na własnej pustyni</a:t>
            </a:r>
            <a:r>
              <a:rPr lang="pl-PL" i="1" dirty="0"/>
              <a:t>. Ostatniego swego władcy szuka on tutaj: wrogiem chce być, jako i bogu swemu ostatniemu; z wielkim smokiem chce się o zwycięstwo potykać. </a:t>
            </a:r>
            <a:r>
              <a:rPr lang="pl-PL" i="1" dirty="0" err="1"/>
              <a:t>Czemże</a:t>
            </a:r>
            <a:r>
              <a:rPr lang="pl-PL" i="1" dirty="0"/>
              <a:t> jest ów wielki smok, któremu duch jako panu i bogu ulegać nie chce? „Musisz” zwie się ów smok. Lecz duch lwa mówi „chcę”. </a:t>
            </a:r>
            <a:r>
              <a:rPr lang="pl-PL" i="1" dirty="0" err="1"/>
              <a:t>Złotolśniące</a:t>
            </a:r>
            <a:r>
              <a:rPr lang="pl-PL" i="1" dirty="0"/>
              <a:t> „musisz” legło mu oto w poprzek drogi – łuskowiec, a na każdej łusce lśni się złote „musisz!” Tysiącletnie wartości lśnią się na tych łuskach. I tak oto przemawia najpotężniejszy ze wszystkich smoków: „Wszelka wartość rzeczy, ta na mnie błyszczy”. Wszelka wartość stworzoną już jest, a wszelką stworzoną wartością – jam jest. Zaprawdę, nie powinno być więcej „ja chcę!” – Tak mówi smok. Bracia moi, na cóż potrzeba lwa w duchu? czemu nie podoła jeszcze zwierzę, co samo w zaparciu i pokorze żyje? Nowe tworzyć wartości – tego i lew nie dokona; lecz stworzyć sobie wolność nowego tworzenia – temu lwia potęga podoła. Stworzyć sobie wolność i święte „nie” nawet o obowiązku: na to, bracia moi, lwa potrzeba. Wziąć sobie prawo do nowych wartości – to najstraszniejszy łup dla jucznego i pokornego ducha.</a:t>
            </a:r>
            <a:endParaRPr lang="pl-PL" sz="2000" i="1" dirty="0"/>
          </a:p>
        </p:txBody>
      </p:sp>
    </p:spTree>
    <p:extLst>
      <p:ext uri="{BB962C8B-B14F-4D97-AF65-F5344CB8AC3E}">
        <p14:creationId xmlns:p14="http://schemas.microsoft.com/office/powerpoint/2010/main" val="100509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nihilistyczny Nietzschego</a:t>
            </a:r>
            <a:endParaRPr lang="en-US" dirty="0"/>
          </a:p>
        </p:txBody>
      </p:sp>
      <p:sp>
        <p:nvSpPr>
          <p:cNvPr id="7" name="Symbol zastępczy zawartości 2"/>
          <p:cNvSpPr txBox="1">
            <a:spLocks/>
          </p:cNvSpPr>
          <p:nvPr/>
        </p:nvSpPr>
        <p:spPr>
          <a:xfrm>
            <a:off x="504202" y="2266682"/>
            <a:ext cx="7110101" cy="451013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i="1" dirty="0"/>
              <a:t>Zaprawdę, </a:t>
            </a:r>
            <a:r>
              <a:rPr lang="pl-PL" i="1" dirty="0" err="1"/>
              <a:t>łupieżna</a:t>
            </a:r>
            <a:r>
              <a:rPr lang="pl-PL" i="1" dirty="0"/>
              <a:t> to sprawa i drapieżnego zwierzęcia rzecz. Jako swą największą świętość ukochał on niegdyś swe „powinieneś”: teraz oto musi dojrzeć szaleństwo i dowolność nawet i w </a:t>
            </a:r>
            <a:r>
              <a:rPr lang="pl-PL" i="1" dirty="0" err="1"/>
              <a:t>najświętszem</a:t>
            </a:r>
            <a:r>
              <a:rPr lang="pl-PL" i="1" dirty="0"/>
              <a:t>, aby swą wolność miłości swej wydrzeć: lwa do tego rabunku potrzeba. Lecz </a:t>
            </a:r>
            <a:r>
              <a:rPr lang="pl-PL" i="1" dirty="0" err="1"/>
              <a:t>powiedzcież</a:t>
            </a:r>
            <a:r>
              <a:rPr lang="pl-PL" i="1" dirty="0"/>
              <a:t> mi, bracia, </a:t>
            </a:r>
            <a:r>
              <a:rPr lang="pl-PL" b="1" i="1" dirty="0"/>
              <a:t>cóż zdoła dziecię, gdzie lew nawet nie podołał? </a:t>
            </a:r>
            <a:r>
              <a:rPr lang="pl-PL" i="1" dirty="0"/>
              <a:t>Czemu lew drapieżny dziecięciem stać się jeszcze winien? Niewinnością jest dziecię i zapomnieniem, jest </a:t>
            </a:r>
            <a:r>
              <a:rPr lang="pl-PL" i="1" dirty="0" err="1"/>
              <a:t>nowopoczęciem</a:t>
            </a:r>
            <a:r>
              <a:rPr lang="pl-PL" i="1" dirty="0"/>
              <a:t>, jest grą, jest toczącym się pierścieniem, pierwszym ruchem, świętego „tak” mówieniem. O tak, </a:t>
            </a:r>
            <a:r>
              <a:rPr lang="pl-PL" b="1" i="1" dirty="0"/>
              <a:t>do gry tworzenia, bracia moi, należy i święte „tak” nauczyć się wymawiać: swojej woli pożąda duch, swój świat odnajduje, kto się w świecie zatracił. </a:t>
            </a:r>
          </a:p>
          <a:p>
            <a:pPr marL="0" indent="0" algn="just">
              <a:buNone/>
            </a:pPr>
            <a:r>
              <a:rPr lang="pl-PL" i="1" dirty="0"/>
              <a:t>Nazwałem wam trzy przemiany ducha: jako duch wielbłądem się staje, wielbłąd lwem, wreszcie lew dziecięciem.</a:t>
            </a:r>
          </a:p>
        </p:txBody>
      </p:sp>
      <p:grpSp>
        <p:nvGrpSpPr>
          <p:cNvPr id="3" name="Grupa 2">
            <a:extLst>
              <a:ext uri="{FF2B5EF4-FFF2-40B4-BE49-F238E27FC236}">
                <a16:creationId xmlns:a16="http://schemas.microsoft.com/office/drawing/2014/main" id="{C4EE2703-6E61-48DB-B2CA-F1970E76ACB6}"/>
              </a:ext>
            </a:extLst>
          </p:cNvPr>
          <p:cNvGrpSpPr/>
          <p:nvPr/>
        </p:nvGrpSpPr>
        <p:grpSpPr>
          <a:xfrm>
            <a:off x="7792206" y="2266682"/>
            <a:ext cx="3998142" cy="4508995"/>
            <a:chOff x="7792206" y="2266682"/>
            <a:chExt cx="3998142" cy="4508995"/>
          </a:xfrm>
        </p:grpSpPr>
        <p:pic>
          <p:nvPicPr>
            <p:cNvPr id="16386" name="Picture 2" descr="Znalezione obrazy dla zapytania: wielbłąd&quot;">
              <a:extLst>
                <a:ext uri="{FF2B5EF4-FFF2-40B4-BE49-F238E27FC236}">
                  <a16:creationId xmlns:a16="http://schemas.microsoft.com/office/drawing/2014/main" id="{A75979FD-9C3A-4828-9AE1-28CA619C6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2206" y="2266682"/>
              <a:ext cx="2358640" cy="176898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Znalezione obrazy dla zapytania: lew&quot;">
              <a:extLst>
                <a:ext uri="{FF2B5EF4-FFF2-40B4-BE49-F238E27FC236}">
                  <a16:creationId xmlns:a16="http://schemas.microsoft.com/office/drawing/2014/main" id="{DFCCD19F-E72C-43D5-AFE1-52FE8DB80E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1708" y="3953487"/>
              <a:ext cx="2358640" cy="1331938"/>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Znalezione obrazy dla zapytania: dziecko&quot;">
              <a:extLst>
                <a:ext uri="{FF2B5EF4-FFF2-40B4-BE49-F238E27FC236}">
                  <a16:creationId xmlns:a16="http://schemas.microsoft.com/office/drawing/2014/main" id="{45609D36-D369-46B2-8EE9-16112737BD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2206" y="5203250"/>
              <a:ext cx="2358640" cy="15724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96418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psychologiczny Freuda</a:t>
            </a:r>
            <a:endParaRPr lang="en-US" dirty="0"/>
          </a:p>
        </p:txBody>
      </p:sp>
      <p:sp>
        <p:nvSpPr>
          <p:cNvPr id="7" name="Symbol zastępczy zawartości 2"/>
          <p:cNvSpPr txBox="1">
            <a:spLocks/>
          </p:cNvSpPr>
          <p:nvPr/>
        </p:nvSpPr>
        <p:spPr>
          <a:xfrm>
            <a:off x="571364" y="2315910"/>
            <a:ext cx="7324950" cy="433271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Zygmund</a:t>
            </a:r>
            <a:r>
              <a:rPr lang="pl-PL" sz="2000" dirty="0"/>
              <a:t> </a:t>
            </a:r>
            <a:r>
              <a:rPr lang="pl-PL" sz="2000" b="1" dirty="0"/>
              <a:t>Freud</a:t>
            </a:r>
            <a:r>
              <a:rPr lang="pl-PL" sz="2000" dirty="0"/>
              <a:t> (1856-1939) – z przekonania </a:t>
            </a:r>
            <a:r>
              <a:rPr lang="pl-PL" sz="2000" b="1" dirty="0"/>
              <a:t>scjentysta</a:t>
            </a:r>
            <a:r>
              <a:rPr lang="pl-PL" sz="2000" dirty="0"/>
              <a:t>, uważał, że nauka i technika rozwiążą wszystkie problemy ludzkie; dążył także do naukowego wyjaśnienia religii, bez odwoływania się do czynników nadnaturalnych. </a:t>
            </a:r>
          </a:p>
          <a:p>
            <a:pPr algn="just"/>
            <a:r>
              <a:rPr lang="pl-PL" sz="2000" dirty="0"/>
              <a:t>Jako twórca psychoanalizy, szukał psychicznych uwarunkowań postawy religijnej i wierzeń. Wskazał </a:t>
            </a:r>
            <a:r>
              <a:rPr lang="pl-PL" sz="2000" b="1" dirty="0"/>
              <a:t>podświadomość</a:t>
            </a:r>
            <a:r>
              <a:rPr lang="pl-PL" sz="2000" dirty="0"/>
              <a:t> jako źródło postawy osób wierzących.</a:t>
            </a:r>
          </a:p>
          <a:p>
            <a:pPr algn="just"/>
            <a:r>
              <a:rPr lang="pl-PL" sz="2000" dirty="0"/>
              <a:t>Idea Boga jest wytworem człowieka, jego lęków </a:t>
            </a:r>
            <a:br>
              <a:rPr lang="pl-PL" sz="2000" dirty="0"/>
            </a:br>
            <a:r>
              <a:rPr lang="pl-PL" sz="2000" dirty="0"/>
              <a:t>i pragnień, a </a:t>
            </a:r>
            <a:r>
              <a:rPr lang="pl-PL" sz="2000" b="1" dirty="0"/>
              <a:t>Bóg jest </a:t>
            </a:r>
            <a:r>
              <a:rPr lang="pl-PL" sz="2000" dirty="0"/>
              <a:t>niczym innym, jak </a:t>
            </a:r>
            <a:r>
              <a:rPr lang="pl-PL" sz="2000" b="1" dirty="0"/>
              <a:t>pojęciem „uwznioślonego ojca”</a:t>
            </a:r>
            <a:r>
              <a:rPr lang="pl-PL" sz="2000" dirty="0"/>
              <a:t>, a religia jest kolektywną neurozą, związaną z uniwersalnym kompleksem Edypa. </a:t>
            </a:r>
          </a:p>
        </p:txBody>
      </p:sp>
      <p:pic>
        <p:nvPicPr>
          <p:cNvPr id="21506" name="Picture 2" descr="Znalezione obrazy dla zapytania: freud&quot;">
            <a:extLst>
              <a:ext uri="{FF2B5EF4-FFF2-40B4-BE49-F238E27FC236}">
                <a16:creationId xmlns:a16="http://schemas.microsoft.com/office/drawing/2014/main" id="{5AAC918E-E3DE-4B34-ABC3-23C58B0C36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4250" y="2465461"/>
            <a:ext cx="3326386" cy="3755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82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21506"/>
                                        </p:tgtEl>
                                        <p:attrNameLst>
                                          <p:attrName>style.visibility</p:attrName>
                                        </p:attrNameLst>
                                      </p:cBhvr>
                                      <p:to>
                                        <p:strVal val="visible"/>
                                      </p:to>
                                    </p:set>
                                    <p:anim calcmode="lin" valueType="num">
                                      <p:cBhvr>
                                        <p:cTn id="9" dur="1000" fill="hold"/>
                                        <p:tgtEl>
                                          <p:spTgt spid="21506"/>
                                        </p:tgtEl>
                                        <p:attrNameLst>
                                          <p:attrName>ppt_w</p:attrName>
                                        </p:attrNameLst>
                                      </p:cBhvr>
                                      <p:tavLst>
                                        <p:tav tm="0">
                                          <p:val>
                                            <p:fltVal val="0"/>
                                          </p:val>
                                        </p:tav>
                                        <p:tav tm="100000">
                                          <p:val>
                                            <p:strVal val="#ppt_w"/>
                                          </p:val>
                                        </p:tav>
                                      </p:tavLst>
                                    </p:anim>
                                    <p:anim calcmode="lin" valueType="num">
                                      <p:cBhvr>
                                        <p:cTn id="10" dur="1000" fill="hold"/>
                                        <p:tgtEl>
                                          <p:spTgt spid="21506"/>
                                        </p:tgtEl>
                                        <p:attrNameLst>
                                          <p:attrName>ppt_h</p:attrName>
                                        </p:attrNameLst>
                                      </p:cBhvr>
                                      <p:tavLst>
                                        <p:tav tm="0">
                                          <p:val>
                                            <p:fltVal val="0"/>
                                          </p:val>
                                        </p:tav>
                                        <p:tav tm="100000">
                                          <p:val>
                                            <p:strVal val="#ppt_h"/>
                                          </p:val>
                                        </p:tav>
                                      </p:tavLst>
                                    </p:anim>
                                    <p:anim calcmode="lin" valueType="num">
                                      <p:cBhvr>
                                        <p:cTn id="11" dur="1000" fill="hold"/>
                                        <p:tgtEl>
                                          <p:spTgt spid="21506"/>
                                        </p:tgtEl>
                                        <p:attrNameLst>
                                          <p:attrName>style.rotation</p:attrName>
                                        </p:attrNameLst>
                                      </p:cBhvr>
                                      <p:tavLst>
                                        <p:tav tm="0">
                                          <p:val>
                                            <p:fltVal val="90"/>
                                          </p:val>
                                        </p:tav>
                                        <p:tav tm="100000">
                                          <p:val>
                                            <p:fltVal val="0"/>
                                          </p:val>
                                        </p:tav>
                                      </p:tavLst>
                                    </p:anim>
                                    <p:animEffect transition="in" filter="fade">
                                      <p:cBhvr>
                                        <p:cTn id="12" dur="1000"/>
                                        <p:tgtEl>
                                          <p:spTgt spid="2150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psychologiczny Freuda</a:t>
            </a:r>
            <a:endParaRPr lang="en-US" dirty="0"/>
          </a:p>
        </p:txBody>
      </p:sp>
      <p:sp>
        <p:nvSpPr>
          <p:cNvPr id="7" name="Symbol zastępczy zawartości 2"/>
          <p:cNvSpPr txBox="1">
            <a:spLocks/>
          </p:cNvSpPr>
          <p:nvPr/>
        </p:nvSpPr>
        <p:spPr>
          <a:xfrm>
            <a:off x="571364" y="2621422"/>
            <a:ext cx="7068575" cy="337558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Uzasadniając to przekonanie, czerpał mocno z myśli Robertsona </a:t>
            </a:r>
            <a:r>
              <a:rPr lang="pl-PL" sz="2000" dirty="0" err="1"/>
              <a:t>Smitha</a:t>
            </a:r>
            <a:r>
              <a:rPr lang="pl-PL" sz="2000" dirty="0"/>
              <a:t>, który opisał </a:t>
            </a:r>
            <a:r>
              <a:rPr lang="pl-PL" sz="2000" b="1" dirty="0"/>
              <a:t>totemizm</a:t>
            </a:r>
            <a:r>
              <a:rPr lang="pl-PL" sz="2000" dirty="0"/>
              <a:t> występujący w jednym z plemion australijskich. </a:t>
            </a:r>
          </a:p>
          <a:p>
            <a:pPr algn="just"/>
            <a:r>
              <a:rPr lang="pl-PL" sz="2000" dirty="0"/>
              <a:t>Całe plemię rozumie, że </a:t>
            </a:r>
            <a:r>
              <a:rPr lang="pl-PL" sz="2000" b="1" dirty="0"/>
              <a:t>jest spokrewnione </a:t>
            </a:r>
            <a:br>
              <a:rPr lang="pl-PL" sz="2000" b="1" dirty="0"/>
            </a:br>
            <a:r>
              <a:rPr lang="pl-PL" sz="2000" b="1" dirty="0"/>
              <a:t>z totemem</a:t>
            </a:r>
            <a:r>
              <a:rPr lang="pl-PL" sz="2000" dirty="0"/>
              <a:t> i od niego pochodzi. Totemem jest zwierzę, które strzeże grupy i nie może zostać przez nikogo skrzywdzone, ani zabite. Raz w roku totem jest uroczyście zabijany, a jego mięso jedzone przez wszystkich członków plemienia, w celu odnowienia sił.</a:t>
            </a:r>
          </a:p>
        </p:txBody>
      </p:sp>
      <p:grpSp>
        <p:nvGrpSpPr>
          <p:cNvPr id="3" name="Grupa 2">
            <a:extLst>
              <a:ext uri="{FF2B5EF4-FFF2-40B4-BE49-F238E27FC236}">
                <a16:creationId xmlns:a16="http://schemas.microsoft.com/office/drawing/2014/main" id="{5BC55DF9-8B64-45A9-A021-A056239F29CB}"/>
              </a:ext>
            </a:extLst>
          </p:cNvPr>
          <p:cNvGrpSpPr/>
          <p:nvPr/>
        </p:nvGrpSpPr>
        <p:grpSpPr>
          <a:xfrm>
            <a:off x="8296336" y="2399222"/>
            <a:ext cx="3476831" cy="3958982"/>
            <a:chOff x="8296336" y="2399222"/>
            <a:chExt cx="3476831" cy="3958982"/>
          </a:xfrm>
        </p:grpSpPr>
        <p:pic>
          <p:nvPicPr>
            <p:cNvPr id="1028" name="Picture 4" descr="Znalezione obrazy dla zapytania: Freud&quot;">
              <a:extLst>
                <a:ext uri="{FF2B5EF4-FFF2-40B4-BE49-F238E27FC236}">
                  <a16:creationId xmlns:a16="http://schemas.microsoft.com/office/drawing/2014/main" id="{A6C06F21-1068-4F48-97FE-E1B4E1C8C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6336" y="2399222"/>
              <a:ext cx="1690760" cy="22529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Znalezione obrazy dla zapytania: Robertson smith&quot;">
              <a:extLst>
                <a:ext uri="{FF2B5EF4-FFF2-40B4-BE49-F238E27FC236}">
                  <a16:creationId xmlns:a16="http://schemas.microsoft.com/office/drawing/2014/main" id="{8B6BC14B-4229-43B4-B5BE-C06085B83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2407" y="3700329"/>
              <a:ext cx="1690760" cy="26578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8377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randombar(horizontal)">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psychologiczny Freuda</a:t>
            </a:r>
            <a:endParaRPr lang="en-US" dirty="0"/>
          </a:p>
        </p:txBody>
      </p:sp>
      <p:sp>
        <p:nvSpPr>
          <p:cNvPr id="7" name="Symbol zastępczy zawartości 2"/>
          <p:cNvSpPr txBox="1">
            <a:spLocks/>
          </p:cNvSpPr>
          <p:nvPr/>
        </p:nvSpPr>
        <p:spPr>
          <a:xfrm>
            <a:off x="656823" y="2266682"/>
            <a:ext cx="6846384"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Freud widzi początki religijności w </a:t>
            </a:r>
            <a:r>
              <a:rPr lang="pl-PL" sz="2000" b="1" dirty="0"/>
              <a:t>rozliczeniu się </a:t>
            </a:r>
            <a:br>
              <a:rPr lang="pl-PL" sz="2000" b="1" dirty="0"/>
            </a:br>
            <a:r>
              <a:rPr lang="pl-PL" sz="2000" b="1" dirty="0"/>
              <a:t>z poczuciem grzeszności</a:t>
            </a:r>
            <a:r>
              <a:rPr lang="pl-PL" sz="2000" dirty="0"/>
              <a:t>. Ma ono swe źródło </a:t>
            </a:r>
            <a:br>
              <a:rPr lang="pl-PL" sz="2000" dirty="0"/>
            </a:br>
            <a:r>
              <a:rPr lang="pl-PL" sz="2000" dirty="0"/>
              <a:t>w morderstwie, jakie miało się dokonać </a:t>
            </a:r>
            <a:br>
              <a:rPr lang="pl-PL" sz="2000" dirty="0"/>
            </a:br>
            <a:r>
              <a:rPr lang="pl-PL" sz="2000" dirty="0"/>
              <a:t>w początkach dziejów ludzkości. Ludzie żyli </a:t>
            </a:r>
            <a:br>
              <a:rPr lang="pl-PL" sz="2000" dirty="0"/>
            </a:br>
            <a:r>
              <a:rPr lang="pl-PL" sz="2000" dirty="0"/>
              <a:t>w grupach, którym przewodził patriarchalny ojciec, który był tyranem i miał absolutną władzę. Zabili go więc i zjedli. Ta opowieść zapadła w pamięć kolektywną i w wyniku poczucia winy nastąpiła deifikacja obrazu ojca. </a:t>
            </a:r>
          </a:p>
          <a:p>
            <a:pPr algn="just"/>
            <a:r>
              <a:rPr lang="pl-PL" sz="2000" b="1" dirty="0"/>
              <a:t>Forma wiary odpowiada więc pewnego rodzaju iluzji</a:t>
            </a:r>
            <a:r>
              <a:rPr lang="pl-PL" sz="2000" dirty="0"/>
              <a:t>. W momencie pojawienia się zagrożeń ze strony natury, strachu przed śmiercią, to idea ojca była odpowiedzią na bezradność człowieka </a:t>
            </a:r>
            <a:br>
              <a:rPr lang="pl-PL" sz="2000" dirty="0"/>
            </a:br>
            <a:r>
              <a:rPr lang="pl-PL" sz="2000" dirty="0"/>
              <a:t>i schronieniem.</a:t>
            </a:r>
          </a:p>
        </p:txBody>
      </p:sp>
      <p:pic>
        <p:nvPicPr>
          <p:cNvPr id="22530" name="Picture 2" descr="Znalezione obrazy dla zapytania: freud&quot;">
            <a:extLst>
              <a:ext uri="{FF2B5EF4-FFF2-40B4-BE49-F238E27FC236}">
                <a16:creationId xmlns:a16="http://schemas.microsoft.com/office/drawing/2014/main" id="{FE6CD0A4-C961-419F-B9E1-5826F4E48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5846" y="2645199"/>
            <a:ext cx="4457700" cy="368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78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22530"/>
                                        </p:tgtEl>
                                        <p:attrNameLst>
                                          <p:attrName>style.visibility</p:attrName>
                                        </p:attrNameLst>
                                      </p:cBhvr>
                                      <p:to>
                                        <p:strVal val="visible"/>
                                      </p:to>
                                    </p:set>
                                    <p:anim calcmode="lin" valueType="num">
                                      <p:cBhvr>
                                        <p:cTn id="9" dur="1000" fill="hold"/>
                                        <p:tgtEl>
                                          <p:spTgt spid="22530"/>
                                        </p:tgtEl>
                                        <p:attrNameLst>
                                          <p:attrName>ppt_w</p:attrName>
                                        </p:attrNameLst>
                                      </p:cBhvr>
                                      <p:tavLst>
                                        <p:tav tm="0">
                                          <p:val>
                                            <p:fltVal val="0"/>
                                          </p:val>
                                        </p:tav>
                                        <p:tav tm="100000">
                                          <p:val>
                                            <p:strVal val="#ppt_w"/>
                                          </p:val>
                                        </p:tav>
                                      </p:tavLst>
                                    </p:anim>
                                    <p:anim calcmode="lin" valueType="num">
                                      <p:cBhvr>
                                        <p:cTn id="10" dur="1000" fill="hold"/>
                                        <p:tgtEl>
                                          <p:spTgt spid="22530"/>
                                        </p:tgtEl>
                                        <p:attrNameLst>
                                          <p:attrName>ppt_h</p:attrName>
                                        </p:attrNameLst>
                                      </p:cBhvr>
                                      <p:tavLst>
                                        <p:tav tm="0">
                                          <p:val>
                                            <p:fltVal val="0"/>
                                          </p:val>
                                        </p:tav>
                                        <p:tav tm="100000">
                                          <p:val>
                                            <p:strVal val="#ppt_h"/>
                                          </p:val>
                                        </p:tav>
                                      </p:tavLst>
                                    </p:anim>
                                    <p:anim calcmode="lin" valueType="num">
                                      <p:cBhvr>
                                        <p:cTn id="11" dur="1000" fill="hold"/>
                                        <p:tgtEl>
                                          <p:spTgt spid="22530"/>
                                        </p:tgtEl>
                                        <p:attrNameLst>
                                          <p:attrName>style.rotation</p:attrName>
                                        </p:attrNameLst>
                                      </p:cBhvr>
                                      <p:tavLst>
                                        <p:tav tm="0">
                                          <p:val>
                                            <p:fltVal val="90"/>
                                          </p:val>
                                        </p:tav>
                                        <p:tav tm="100000">
                                          <p:val>
                                            <p:fltVal val="0"/>
                                          </p:val>
                                        </p:tav>
                                      </p:tavLst>
                                    </p:anim>
                                    <p:animEffect transition="in" filter="fade">
                                      <p:cBhvr>
                                        <p:cTn id="12" dur="1000"/>
                                        <p:tgtEl>
                                          <p:spTgt spid="2253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psychologiczny Freuda</a:t>
            </a:r>
            <a:endParaRPr lang="en-US" dirty="0"/>
          </a:p>
        </p:txBody>
      </p:sp>
      <p:sp>
        <p:nvSpPr>
          <p:cNvPr id="7" name="Symbol zastępczy zawartości 2"/>
          <p:cNvSpPr txBox="1">
            <a:spLocks/>
          </p:cNvSpPr>
          <p:nvPr/>
        </p:nvSpPr>
        <p:spPr>
          <a:xfrm>
            <a:off x="776464" y="3325708"/>
            <a:ext cx="7709510" cy="181876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b="1" dirty="0"/>
              <a:t>Wiara jest </a:t>
            </a:r>
            <a:r>
              <a:rPr lang="pl-PL" sz="2000" dirty="0"/>
              <a:t>pewnego rodzaju </a:t>
            </a:r>
            <a:r>
              <a:rPr lang="pl-PL" sz="2000" b="1" dirty="0"/>
              <a:t>infantylnym urojeniem</a:t>
            </a:r>
            <a:r>
              <a:rPr lang="pl-PL" sz="2000" dirty="0"/>
              <a:t>, chorobą psychiczną. </a:t>
            </a:r>
          </a:p>
          <a:p>
            <a:pPr algn="just"/>
            <a:r>
              <a:rPr lang="pl-PL" sz="2000" dirty="0"/>
              <a:t>Osobowy Bóg jest więc uwznioślonym ojcem, dlatego istnieje przełożenie między wiarą a autorytetem ziemskich ojców. </a:t>
            </a:r>
          </a:p>
        </p:txBody>
      </p:sp>
      <p:pic>
        <p:nvPicPr>
          <p:cNvPr id="23554" name="Picture 2" descr="Znalezione obrazy dla zapytania: freud&quot;">
            <a:extLst>
              <a:ext uri="{FF2B5EF4-FFF2-40B4-BE49-F238E27FC236}">
                <a16:creationId xmlns:a16="http://schemas.microsoft.com/office/drawing/2014/main" id="{01D41AA8-55C0-4AAD-9702-A5C517AE95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4711" y="2932508"/>
            <a:ext cx="1979928" cy="2605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62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23554"/>
                                        </p:tgtEl>
                                        <p:attrNameLst>
                                          <p:attrName>style.visibility</p:attrName>
                                        </p:attrNameLst>
                                      </p:cBhvr>
                                      <p:to>
                                        <p:strVal val="visible"/>
                                      </p:to>
                                    </p:set>
                                    <p:animEffect transition="in" filter="randombar(horizontal)">
                                      <p:cBhvr>
                                        <p:cTn id="9" dur="500"/>
                                        <p:tgtEl>
                                          <p:spTgt spid="2355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psychologiczny Freuda</a:t>
            </a:r>
            <a:endParaRPr lang="en-US" dirty="0"/>
          </a:p>
        </p:txBody>
      </p:sp>
      <p:sp>
        <p:nvSpPr>
          <p:cNvPr id="7" name="Symbol zastępczy zawartości 2"/>
          <p:cNvSpPr txBox="1">
            <a:spLocks/>
          </p:cNvSpPr>
          <p:nvPr/>
        </p:nvSpPr>
        <p:spPr>
          <a:xfrm>
            <a:off x="477360" y="2335048"/>
            <a:ext cx="8307717"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Freud widzi w religii i dobre strony:</a:t>
            </a:r>
          </a:p>
          <a:p>
            <a:pPr lvl="1" algn="just"/>
            <a:r>
              <a:rPr lang="pl-PL" sz="2000" b="1" dirty="0"/>
              <a:t>wpływa korzystnie na życie wiernych</a:t>
            </a:r>
            <a:r>
              <a:rPr lang="pl-PL" sz="2000" dirty="0"/>
              <a:t>. Korzystna jest teza: w niebie jest dobry ojciec i troszczy się o ludzi</a:t>
            </a:r>
          </a:p>
          <a:p>
            <a:pPr lvl="1" algn="just"/>
            <a:r>
              <a:rPr lang="pl-PL" sz="2000" dirty="0"/>
              <a:t>daje pewną </a:t>
            </a:r>
            <a:r>
              <a:rPr lang="pl-PL" sz="2000" b="1" dirty="0"/>
              <a:t>pociechę</a:t>
            </a:r>
            <a:r>
              <a:rPr lang="pl-PL" sz="2000" dirty="0"/>
              <a:t>, kompensację człowiekowi obarczonemu ciężarem życia, domagającego się wyrzeczeń i poświęceń</a:t>
            </a:r>
          </a:p>
          <a:p>
            <a:pPr lvl="1" algn="just"/>
            <a:r>
              <a:rPr lang="pl-PL" sz="2000" dirty="0"/>
              <a:t>w przypadku wielkich religii, zwłaszcza monoteistycznych, widzi że doprowadziły one ludzkość do </a:t>
            </a:r>
            <a:r>
              <a:rPr lang="pl-PL" sz="2000" b="1" dirty="0"/>
              <a:t>ukształtowania wyższych form moralności i kultury duchowej</a:t>
            </a:r>
            <a:r>
              <a:rPr lang="pl-PL" sz="2000" dirty="0"/>
              <a:t>. Akcentował zwłaszcza rolę religii w narodzie żydowskim, wyrażał uznanie dla wielkich postaci judaizmu i chrześcijaństwa (Mojżesz, św. Paweł, św. Franciszek z Asyżu). </a:t>
            </a:r>
          </a:p>
        </p:txBody>
      </p:sp>
      <p:pic>
        <p:nvPicPr>
          <p:cNvPr id="2050" name="Picture 2" descr="Znalezione obrazy dla zapytania: Freud&quot;">
            <a:extLst>
              <a:ext uri="{FF2B5EF4-FFF2-40B4-BE49-F238E27FC236}">
                <a16:creationId xmlns:a16="http://schemas.microsoft.com/office/drawing/2014/main" id="{84E27401-2B91-4BFC-9F7B-2ADDDC33A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2547" y="3203549"/>
            <a:ext cx="2921237" cy="2701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38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psychologiczny Freuda</a:t>
            </a:r>
            <a:endParaRPr lang="en-US" dirty="0"/>
          </a:p>
        </p:txBody>
      </p:sp>
      <p:sp>
        <p:nvSpPr>
          <p:cNvPr id="7" name="Symbol zastępczy zawartości 2"/>
          <p:cNvSpPr txBox="1">
            <a:spLocks/>
          </p:cNvSpPr>
          <p:nvPr/>
        </p:nvSpPr>
        <p:spPr>
          <a:xfrm>
            <a:off x="477361" y="2335048"/>
            <a:ext cx="8512816" cy="444321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pl-PL" sz="2000" dirty="0"/>
              <a:t>Ostatecznie jednak jest to iluzja i należy w końcu rozstać się z nią </a:t>
            </a:r>
            <a:br>
              <a:rPr lang="pl-PL" sz="2000" dirty="0"/>
            </a:br>
            <a:r>
              <a:rPr lang="pl-PL" sz="2000" dirty="0"/>
              <a:t>i zamiast zamków na księżycu, budować odpowiedzialnie ludzki świat. </a:t>
            </a:r>
          </a:p>
          <a:p>
            <a:pPr algn="just"/>
            <a:r>
              <a:rPr lang="pl-PL" sz="2000" dirty="0"/>
              <a:t>Religia jest </a:t>
            </a:r>
            <a:r>
              <a:rPr lang="pl-PL" sz="2000" b="1" dirty="0"/>
              <a:t>złudzeniem</a:t>
            </a:r>
            <a:r>
              <a:rPr lang="pl-PL" sz="2000" dirty="0"/>
              <a:t>, a więc daje nierzeczywistą nadzieję, a przez to działa jak narkotyk.</a:t>
            </a:r>
          </a:p>
          <a:p>
            <a:pPr algn="just"/>
            <a:r>
              <a:rPr lang="pl-PL" sz="2000" dirty="0"/>
              <a:t>Wprawdzie </a:t>
            </a:r>
            <a:r>
              <a:rPr lang="pl-PL" sz="2000" b="1" dirty="0"/>
              <a:t>przez przyjęcie nerwicy powszechnej, jaką jest religia, człowiek może uniknąć nerwicy osobistej</a:t>
            </a:r>
            <a:r>
              <a:rPr lang="pl-PL" sz="2000" dirty="0"/>
              <a:t>, to jednak religia nie pozwala mu być całkowicie dojrzałym </a:t>
            </a:r>
            <a:br>
              <a:rPr lang="pl-PL" sz="2000" dirty="0"/>
            </a:br>
            <a:r>
              <a:rPr lang="pl-PL" sz="2000" dirty="0"/>
              <a:t>i samodzielnym.</a:t>
            </a:r>
          </a:p>
          <a:p>
            <a:pPr algn="just"/>
            <a:r>
              <a:rPr lang="pl-PL" sz="2000" dirty="0"/>
              <a:t>Dopiero </a:t>
            </a:r>
            <a:r>
              <a:rPr lang="pl-PL" sz="2000" b="1" dirty="0"/>
              <a:t>nauka współczesna może w pełni zastąpić religie</a:t>
            </a:r>
            <a:r>
              <a:rPr lang="pl-PL" sz="2000" dirty="0"/>
              <a:t>, doprowadzając do ich wyeliminowania. Człowiek ery naukowej zdolny jest oderwać się od iluzorycznego Boga-Ojca, </a:t>
            </a:r>
            <a:r>
              <a:rPr lang="pl-PL" sz="2000" b="1" dirty="0"/>
              <a:t>stać się „dorosły” </a:t>
            </a:r>
            <a:r>
              <a:rPr lang="pl-PL" sz="2000" dirty="0"/>
              <a:t>i przez naukę i technikę opanować świat. </a:t>
            </a:r>
          </a:p>
        </p:txBody>
      </p:sp>
      <p:pic>
        <p:nvPicPr>
          <p:cNvPr id="3074" name="Picture 2" descr="Znalezione obrazy dla zapytania: Freud&quot;">
            <a:extLst>
              <a:ext uri="{FF2B5EF4-FFF2-40B4-BE49-F238E27FC236}">
                <a16:creationId xmlns:a16="http://schemas.microsoft.com/office/drawing/2014/main" id="{5741C48E-6219-481B-9824-2A89D6B4C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6550" y="3262787"/>
            <a:ext cx="2587732" cy="258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59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anim calcmode="lin" valueType="num">
                                      <p:cBhvr>
                                        <p:cTn id="9" dur="1000" fill="hold"/>
                                        <p:tgtEl>
                                          <p:spTgt spid="3074"/>
                                        </p:tgtEl>
                                        <p:attrNameLst>
                                          <p:attrName>ppt_w</p:attrName>
                                        </p:attrNameLst>
                                      </p:cBhvr>
                                      <p:tavLst>
                                        <p:tav tm="0">
                                          <p:val>
                                            <p:fltVal val="0"/>
                                          </p:val>
                                        </p:tav>
                                        <p:tav tm="100000">
                                          <p:val>
                                            <p:strVal val="#ppt_w"/>
                                          </p:val>
                                        </p:tav>
                                      </p:tavLst>
                                    </p:anim>
                                    <p:anim calcmode="lin" valueType="num">
                                      <p:cBhvr>
                                        <p:cTn id="10" dur="1000" fill="hold"/>
                                        <p:tgtEl>
                                          <p:spTgt spid="3074"/>
                                        </p:tgtEl>
                                        <p:attrNameLst>
                                          <p:attrName>ppt_h</p:attrName>
                                        </p:attrNameLst>
                                      </p:cBhvr>
                                      <p:tavLst>
                                        <p:tav tm="0">
                                          <p:val>
                                            <p:fltVal val="0"/>
                                          </p:val>
                                        </p:tav>
                                        <p:tav tm="100000">
                                          <p:val>
                                            <p:strVal val="#ppt_h"/>
                                          </p:val>
                                        </p:tav>
                                      </p:tavLst>
                                    </p:anim>
                                    <p:anim calcmode="lin" valueType="num">
                                      <p:cBhvr>
                                        <p:cTn id="11" dur="1000" fill="hold"/>
                                        <p:tgtEl>
                                          <p:spTgt spid="3074"/>
                                        </p:tgtEl>
                                        <p:attrNameLst>
                                          <p:attrName>style.rotation</p:attrName>
                                        </p:attrNameLst>
                                      </p:cBhvr>
                                      <p:tavLst>
                                        <p:tav tm="0">
                                          <p:val>
                                            <p:fltVal val="90"/>
                                          </p:val>
                                        </p:tav>
                                        <p:tav tm="100000">
                                          <p:val>
                                            <p:fltVal val="0"/>
                                          </p:val>
                                        </p:tav>
                                      </p:tavLst>
                                    </p:anim>
                                    <p:animEffect transition="in" filter="fade">
                                      <p:cBhvr>
                                        <p:cTn id="12" dur="1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56823" y="798489"/>
            <a:ext cx="9800822" cy="1043189"/>
          </a:xfrm>
        </p:spPr>
        <p:txBody>
          <a:bodyPr/>
          <a:lstStyle/>
          <a:p>
            <a:r>
              <a:rPr lang="pl-PL" dirty="0"/>
              <a:t>Mistrzowie podejrzeń</a:t>
            </a:r>
            <a:br>
              <a:rPr lang="pl-PL" dirty="0"/>
            </a:br>
            <a:r>
              <a:rPr lang="pl-PL" dirty="0"/>
              <a:t>– ateizm psychologiczny Freuda</a:t>
            </a:r>
            <a:endParaRPr lang="en-US" dirty="0"/>
          </a:p>
        </p:txBody>
      </p:sp>
      <p:sp>
        <p:nvSpPr>
          <p:cNvPr id="7" name="Symbol zastępczy zawartości 2"/>
          <p:cNvSpPr txBox="1">
            <a:spLocks/>
          </p:cNvSpPr>
          <p:nvPr/>
        </p:nvSpPr>
        <p:spPr>
          <a:xfrm>
            <a:off x="485908" y="2480327"/>
            <a:ext cx="5863617" cy="400593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pl-PL" sz="2000" i="1" dirty="0"/>
              <a:t>Religia totemiczna powstała z poczucia winy synów, jako próba złagodzenia tego poczucia i zjednania skrzywdzonego ojca poprzez późniejsze posłuszeństwo. Jak się okazało, wszystkie późniejsze religie były także próbami rozwiązania tego samego problemu, różniąc się jedynie ze względu na stopień kultury, na jakim dokonują tej próby, i co do dróg, które wybierają; wszystkie jednak są reakcjami na to samo wydarzenie, od którego zaczęła się kultura i które odtąd nigdy nie pozwoliło spocząć ludzkości.</a:t>
            </a:r>
            <a:endParaRPr lang="pl-PL" sz="2000" dirty="0"/>
          </a:p>
        </p:txBody>
      </p:sp>
      <p:pic>
        <p:nvPicPr>
          <p:cNvPr id="24578" name="Picture 2" descr="Znalezione obrazy dla zapytania: freud o religii totemicznej&quot;">
            <a:extLst>
              <a:ext uri="{FF2B5EF4-FFF2-40B4-BE49-F238E27FC236}">
                <a16:creationId xmlns:a16="http://schemas.microsoft.com/office/drawing/2014/main" id="{D053B9F5-BE40-4FF2-890F-C63C6CEDE2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7390" y="2480327"/>
            <a:ext cx="3134661" cy="4276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39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21" presetClass="entr" presetSubtype="1" fill="hold" nodeType="withEffect">
                                  <p:stCondLst>
                                    <p:cond delay="0"/>
                                  </p:stCondLst>
                                  <p:childTnLst>
                                    <p:set>
                                      <p:cBhvr>
                                        <p:cTn id="8" dur="1" fill="hold">
                                          <p:stCondLst>
                                            <p:cond delay="0"/>
                                          </p:stCondLst>
                                        </p:cTn>
                                        <p:tgtEl>
                                          <p:spTgt spid="24578"/>
                                        </p:tgtEl>
                                        <p:attrNameLst>
                                          <p:attrName>style.visibility</p:attrName>
                                        </p:attrNameLst>
                                      </p:cBhvr>
                                      <p:to>
                                        <p:strVal val="visible"/>
                                      </p:to>
                                    </p:set>
                                    <p:animEffect transition="in" filter="wheel(1)">
                                      <p:cBhvr>
                                        <p:cTn id="9" dur="2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ala konferencyjna)">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5980</TotalTime>
  <Words>3868</Words>
  <Application>Microsoft Office PowerPoint</Application>
  <PresentationFormat>Panoramiczny</PresentationFormat>
  <Paragraphs>152</Paragraphs>
  <Slides>40</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40</vt:i4>
      </vt:variant>
    </vt:vector>
  </HeadingPairs>
  <TitlesOfParts>
    <vt:vector size="44" baseType="lpstr">
      <vt:lpstr>Arial</vt:lpstr>
      <vt:lpstr>Century Gothic</vt:lpstr>
      <vt:lpstr>Wingdings 3</vt:lpstr>
      <vt:lpstr>Jon (sala konferencyjna)</vt:lpstr>
      <vt:lpstr>Ateizm XVII-XIX wieku</vt:lpstr>
      <vt:lpstr>Renesans – geneza ateizmu</vt:lpstr>
      <vt:lpstr>Renesans – etap walki</vt:lpstr>
      <vt:lpstr>Etap redukcji filozoficznej</vt:lpstr>
      <vt:lpstr>Etap redukcji filozoficznej</vt:lpstr>
      <vt:lpstr>Etap redukcji filozoficznej</vt:lpstr>
      <vt:lpstr>Etap redukcji filozoficznej</vt:lpstr>
      <vt:lpstr>Etap redukcji filozoficznej</vt:lpstr>
      <vt:lpstr>Etap absolutyzacji człowieka</vt:lpstr>
      <vt:lpstr>Etap absolutyzacji człowieka</vt:lpstr>
      <vt:lpstr>Etap absolutyzacji człowieka</vt:lpstr>
      <vt:lpstr>Etap absolutyzacji człowieka</vt:lpstr>
      <vt:lpstr>Etap absolutyzacji człowieka</vt:lpstr>
      <vt:lpstr>Mistrzowie podejrzeń</vt:lpstr>
      <vt:lpstr>Mistrzowie podejrzeń – ateizm naturalistyczny Marksa</vt:lpstr>
      <vt:lpstr>Mistrzowie podejrzeń – ateizm naturalistyczny Marksa</vt:lpstr>
      <vt:lpstr>Mistrzowie podejrzeń – ateizm naturalistyczny Marksa</vt:lpstr>
      <vt:lpstr>Mistrzowie podejrzeń – ateizm naturalistyczny Marksa</vt:lpstr>
      <vt:lpstr>Mistrzowie podejrzeń – ateizm naturalistyczny Marksa</vt:lpstr>
      <vt:lpstr>Mistrzowie podejrzeń – ateizm naturalistyczny Marksa</vt:lpstr>
      <vt:lpstr>Mistrzowie podejrzeń – ateizm naturalistyczny Marksa</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nihilistyczny Nietzschego</vt:lpstr>
      <vt:lpstr>Mistrzowie podejrzeń – ateizm psychologiczny Freuda</vt:lpstr>
      <vt:lpstr>Mistrzowie podejrzeń – ateizm psychologiczny Freuda</vt:lpstr>
      <vt:lpstr>Mistrzowie podejrzeń – ateizm psychologiczny Freuda</vt:lpstr>
      <vt:lpstr>Mistrzowie podejrzeń – ateizm psychologiczny Freuda</vt:lpstr>
      <vt:lpstr>Mistrzowie podejrzeń – ateizm psychologiczny Freuda</vt:lpstr>
      <vt:lpstr>Mistrzowie podejrzeń – ateizm psychologiczny Freuda</vt:lpstr>
      <vt:lpstr>Mistrzowie podejrzeń – ateizm psychologiczny Freuda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Bóg a zło</dc:title>
  <dc:creator>Damian Wąsek</dc:creator>
  <cp:lastModifiedBy>Damian Wąsek</cp:lastModifiedBy>
  <cp:revision>89</cp:revision>
  <dcterms:created xsi:type="dcterms:W3CDTF">2015-12-14T15:32:41Z</dcterms:created>
  <dcterms:modified xsi:type="dcterms:W3CDTF">2021-12-11T11:26:13Z</dcterms:modified>
</cp:coreProperties>
</file>