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9" r:id="rId3"/>
    <p:sldId id="290" r:id="rId4"/>
    <p:sldId id="291" r:id="rId5"/>
    <p:sldId id="292" r:id="rId6"/>
    <p:sldId id="293" r:id="rId7"/>
    <p:sldId id="294" r:id="rId8"/>
    <p:sldId id="295" r:id="rId9"/>
    <p:sldId id="296" r:id="rId10"/>
    <p:sldId id="297" r:id="rId11"/>
    <p:sldId id="29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5/18/2022</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AAA073D-A903-47F8-8D16-77642FB0DF1F}"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5/18/2022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5/18/2022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5/18/2022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8E665CEB-0076-4E37-B880-BCEA9784DE0A}"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6149E5E-3896-4118-99A7-7B85668F1C5E}"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40F4739-9812-4A9F-890D-2AD6BA5F6EE8}" type="datetimeFigureOut">
              <a:rPr lang="en-US" dirty="0"/>
              <a:t>5/18/2022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pl-PL"/>
              <a:t>Kliknij, aby edytować styl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18845AC5-A3F8-44AA-BA8F-596CDCC976D3}"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pl-PL"/>
              <a:t>Kliknij, aby edytować styl</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873B183-A821-4095-A363-9EC968635539}"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174D01B4-0AA5-45E6-B2E6-5FA4078AEBCF}"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5/18/2022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5/18/2022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5/18/2022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pl-PL"/>
              <a:t>Kliknij, aby edytować styl</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5/18/2022</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54954" y="2099733"/>
            <a:ext cx="9843603" cy="2677648"/>
          </a:xfrm>
        </p:spPr>
        <p:txBody>
          <a:bodyPr/>
          <a:lstStyle/>
          <a:p>
            <a:pPr algn="ctr"/>
            <a:r>
              <a:rPr lang="pl-PL" dirty="0"/>
              <a:t>Główne idee </a:t>
            </a:r>
            <a:r>
              <a:rPr lang="pl-PL" i="1" dirty="0" err="1"/>
              <a:t>Amoris</a:t>
            </a:r>
            <a:r>
              <a:rPr lang="pl-PL" i="1" dirty="0"/>
              <a:t> </a:t>
            </a:r>
            <a:r>
              <a:rPr lang="pl-PL" i="1" dirty="0" err="1"/>
              <a:t>Laetitia</a:t>
            </a:r>
            <a:endParaRPr lang="en-US" i="1" dirty="0"/>
          </a:p>
        </p:txBody>
      </p:sp>
      <p:sp>
        <p:nvSpPr>
          <p:cNvPr id="5" name="Podtytuł 4"/>
          <p:cNvSpPr>
            <a:spLocks noGrp="1"/>
          </p:cNvSpPr>
          <p:nvPr>
            <p:ph type="subTitle" idx="1"/>
          </p:nvPr>
        </p:nvSpPr>
        <p:spPr>
          <a:xfrm>
            <a:off x="1154954" y="4777380"/>
            <a:ext cx="10088301" cy="861420"/>
          </a:xfrm>
        </p:spPr>
        <p:txBody>
          <a:bodyPr/>
          <a:lstStyle/>
          <a:p>
            <a:r>
              <a:rPr lang="pl-PL" cap="none" dirty="0"/>
              <a:t>Za: J. Martin SJ, </a:t>
            </a:r>
            <a:r>
              <a:rPr lang="en-US" i="1" cap="none" dirty="0"/>
              <a:t>Top Ten Takeaways From “</a:t>
            </a:r>
            <a:r>
              <a:rPr lang="en-US" i="1" cap="none" dirty="0" err="1"/>
              <a:t>Amoris</a:t>
            </a:r>
            <a:r>
              <a:rPr lang="en-US" i="1" cap="none" dirty="0"/>
              <a:t> </a:t>
            </a:r>
            <a:r>
              <a:rPr lang="en-US" i="1" cap="none"/>
              <a:t>Laetitia”</a:t>
            </a:r>
            <a:endParaRPr lang="pl-PL" i="1" cap="none" dirty="0"/>
          </a:p>
          <a:p>
            <a:r>
              <a:rPr lang="pl-PL" i="1" cap="none" dirty="0"/>
              <a:t>(</a:t>
            </a:r>
            <a:r>
              <a:rPr lang="pl-PL" cap="none" dirty="0" err="1"/>
              <a:t>America</a:t>
            </a:r>
            <a:r>
              <a:rPr lang="pl-PL" cap="none" dirty="0"/>
              <a:t> – The </a:t>
            </a:r>
            <a:r>
              <a:rPr lang="pl-PL" cap="none" dirty="0" err="1"/>
              <a:t>National</a:t>
            </a:r>
            <a:r>
              <a:rPr lang="pl-PL" cap="none" dirty="0"/>
              <a:t> </a:t>
            </a:r>
            <a:r>
              <a:rPr lang="pl-PL" cap="none" dirty="0" err="1"/>
              <a:t>Catholic</a:t>
            </a:r>
            <a:r>
              <a:rPr lang="pl-PL" cap="none" dirty="0"/>
              <a:t> </a:t>
            </a:r>
            <a:r>
              <a:rPr lang="pl-PL" cap="none" dirty="0" err="1"/>
              <a:t>Review</a:t>
            </a:r>
            <a:r>
              <a:rPr lang="pl-PL" cap="none" dirty="0"/>
              <a:t>)</a:t>
            </a:r>
          </a:p>
        </p:txBody>
      </p:sp>
    </p:spTree>
    <p:extLst>
      <p:ext uri="{BB962C8B-B14F-4D97-AF65-F5344CB8AC3E}">
        <p14:creationId xmlns:p14="http://schemas.microsoft.com/office/powerpoint/2010/main" val="50217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1.	Kościół powinien spojrzeć na rodziny i jednostki w całej ich złożoności</a:t>
            </a:r>
            <a:endParaRPr lang="en-US" dirty="0"/>
          </a:p>
        </p:txBody>
      </p:sp>
      <p:sp>
        <p:nvSpPr>
          <p:cNvPr id="3" name="Symbol zastępczy zawartości 2"/>
          <p:cNvSpPr>
            <a:spLocks noGrp="1"/>
          </p:cNvSpPr>
          <p:nvPr>
            <p:ph idx="1"/>
          </p:nvPr>
        </p:nvSpPr>
        <p:spPr>
          <a:xfrm>
            <a:off x="461473" y="2356834"/>
            <a:ext cx="11013603" cy="2189529"/>
          </a:xfrm>
        </p:spPr>
        <p:txBody>
          <a:bodyPr>
            <a:noAutofit/>
          </a:bodyPr>
          <a:lstStyle/>
          <a:p>
            <a:pPr lvl="0" algn="just"/>
            <a:r>
              <a:rPr lang="pl-PL" sz="2000" dirty="0"/>
              <a:t>Bardzo ważne jest spojrzenie na aktualną sytuację wiernych i dostrzeganie skomplikowanego charakteru realiów życia ludzkiego. Należy powstrzymywać się od osądzania, które nie bierze pod uwagę złożoności problemów wiernych. Nie można szufladkować ludzi i klasyfikować według sztywnych zasad ogólnych. Jedną miara nie możemy mierzyć wszystkich spraw. Wszyscy są zachęceni do życia Ewangelią w takim stopniu, w jakim pozwala im na to ich indywidualny kontekst. Prawo nie może stanowić kamieni, które rzuca się w ludzkie życie.</a:t>
            </a:r>
            <a:endParaRPr lang="pl-PL" dirty="0"/>
          </a:p>
        </p:txBody>
      </p:sp>
      <p:sp>
        <p:nvSpPr>
          <p:cNvPr id="4" name="Symbol zastępczy zawartości 2"/>
          <p:cNvSpPr txBox="1">
            <a:spLocks/>
          </p:cNvSpPr>
          <p:nvPr/>
        </p:nvSpPr>
        <p:spPr>
          <a:xfrm>
            <a:off x="632389" y="4816699"/>
            <a:ext cx="10842687" cy="178065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305. Wierząc, że wszystko jest białe lub czarne, czasami zamykamy drogę łaski i wzrostu oraz zniechęcamy do wysiłków na rzecz świętości, które oddają chwałę Bogu. Przypomnijmy, że „mały krok, pośród wielkich ludzkich ograniczeń, może bardziej podobać się Bogu niż poprawne na zewnątrz życie człowieka spędzającego dni bez stawiania czoła poważnym trudnościom”. Konkretne duszpasterstwo szafarzy i wspólnot nie może pomijać tej rzeczywistości.</a:t>
            </a:r>
          </a:p>
        </p:txBody>
      </p:sp>
    </p:spTree>
    <p:extLst>
      <p:ext uri="{BB962C8B-B14F-4D97-AF65-F5344CB8AC3E}">
        <p14:creationId xmlns:p14="http://schemas.microsoft.com/office/powerpoint/2010/main" val="232748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2. Sumienie odgrywa nadrzędną rolę w podejmowaniu decyzji moralnych</a:t>
            </a:r>
            <a:endParaRPr lang="en-US" dirty="0"/>
          </a:p>
        </p:txBody>
      </p:sp>
      <p:sp>
        <p:nvSpPr>
          <p:cNvPr id="3" name="Symbol zastępczy zawartości 2"/>
          <p:cNvSpPr>
            <a:spLocks noGrp="1"/>
          </p:cNvSpPr>
          <p:nvPr>
            <p:ph idx="1"/>
          </p:nvPr>
        </p:nvSpPr>
        <p:spPr>
          <a:xfrm>
            <a:off x="427291" y="2356834"/>
            <a:ext cx="11047786" cy="2021983"/>
          </a:xfrm>
        </p:spPr>
        <p:txBody>
          <a:bodyPr>
            <a:normAutofit/>
          </a:bodyPr>
          <a:lstStyle/>
          <a:p>
            <a:pPr lvl="0" algn="just"/>
            <a:r>
              <a:rPr lang="pl-PL" sz="2000" dirty="0"/>
              <a:t>Jeśli sytuacja małżeńska nie jest idealna, ocena ludzkiego sumienia powinna być decydująca przy jej ocenie moralnej. Także tutaj powinniśmy się kierować zaufaniem do ludzkich sumień. Rola sumienia to bowiem coś więcej, niż osąd czy coś się zgadza z nauczaniem Kościoła czy nie. Kościół nie może zastępować sumień wiernych tylko je formować. Sumienie może pozwolić na rozpoznanie z pewną moralną pewnością, czego wymaga Bóg.</a:t>
            </a:r>
            <a:endParaRPr lang="pl-PL" dirty="0"/>
          </a:p>
        </p:txBody>
      </p:sp>
      <p:sp>
        <p:nvSpPr>
          <p:cNvPr id="4" name="Symbol zastępczy zawartości 2"/>
          <p:cNvSpPr txBox="1">
            <a:spLocks/>
          </p:cNvSpPr>
          <p:nvPr/>
        </p:nvSpPr>
        <p:spPr>
          <a:xfrm>
            <a:off x="546931" y="4816699"/>
            <a:ext cx="10928145" cy="161629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303. Sumienie może jednak uznać nie tylko to, że dana sytuacja nie odpowiada obiektywnie ogólnym postanowieniom Ewangelii. Może także szczerze i uczciwie uznać to, co w danej chwili jest odpowiedzią wielkoduszną, jaką można dać Bogu i odkryć z jakąś pewnością moralną, że jest to dar, jakiego wymaga sam Bóg pośród konkretnej złożoności ograniczeń, chociaż nie jest to jeszcze w pełni obiektywny ideał.</a:t>
            </a:r>
          </a:p>
        </p:txBody>
      </p:sp>
    </p:spTree>
    <p:extLst>
      <p:ext uri="{BB962C8B-B14F-4D97-AF65-F5344CB8AC3E}">
        <p14:creationId xmlns:p14="http://schemas.microsoft.com/office/powerpoint/2010/main" val="201034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3. Rozwiedzeni i powtórnie zamężni katolicy powinni być w większym stopniu włączeni w Kościół</a:t>
            </a:r>
            <a:endParaRPr lang="en-US" dirty="0"/>
          </a:p>
        </p:txBody>
      </p:sp>
      <p:sp>
        <p:nvSpPr>
          <p:cNvPr id="3" name="Symbol zastępczy zawartości 2"/>
          <p:cNvSpPr>
            <a:spLocks noGrp="1"/>
          </p:cNvSpPr>
          <p:nvPr>
            <p:ph idx="1"/>
          </p:nvPr>
        </p:nvSpPr>
        <p:spPr>
          <a:xfrm>
            <a:off x="546931" y="2356835"/>
            <a:ext cx="10928145" cy="1532586"/>
          </a:xfrm>
        </p:spPr>
        <p:txBody>
          <a:bodyPr>
            <a:noAutofit/>
          </a:bodyPr>
          <a:lstStyle/>
          <a:p>
            <a:pPr lvl="0" algn="just"/>
            <a:r>
              <a:rPr lang="pl-PL" sz="2000" dirty="0"/>
              <a:t>Jeśli wina takich osób jest ograniczona lub brak jej zupełnie to mimo obiektywnie grzesznej sytuacji, mogą oni żyć pełnią łaski i powinni spotkać z pomocą ze strony Kościoła. W niektórych przypadkach może to być również pomoc sakramentalna. Powinno się także niwelować wszelkie bariery w udziale takich osób w życiu liturgicznym i wspólnotowym. Nie są one bowiem i nie powinny się czuć ekskomunikowane.</a:t>
            </a:r>
          </a:p>
        </p:txBody>
      </p:sp>
      <p:sp>
        <p:nvSpPr>
          <p:cNvPr id="4" name="Symbol zastępczy zawartości 2"/>
          <p:cNvSpPr txBox="1">
            <a:spLocks/>
          </p:cNvSpPr>
          <p:nvPr/>
        </p:nvSpPr>
        <p:spPr>
          <a:xfrm>
            <a:off x="658027" y="4353059"/>
            <a:ext cx="10817050" cy="226993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243. Ważne, aby osoby rozwiedzione, żyjące w nowych związkach odczuwały, że są częścią Kościoła, że „nie są ekskomunikowane” i nie są traktowane jako takie, bo zawsze tworzą wspólnotę kościelną. Sytuacje te „wymagają uważnego rozeznania i towarzyszenia im z wielkim szacunkiem, unikając wszelkiego języka i postawy, które dałyby im odczuć, że są dyskryminowani, oraz popierania ich udziału w życiu wspólnoty. Troska o te osoby nie jest dla wspólnoty chrześcijańskiej osłabieniem jej wiary i jej świadectwa o nierozerwalności małżeńskiej, ale raczej w trosce tej wyraża ona swą miłość”.</a:t>
            </a:r>
          </a:p>
        </p:txBody>
      </p:sp>
    </p:spTree>
    <p:extLst>
      <p:ext uri="{BB962C8B-B14F-4D97-AF65-F5344CB8AC3E}">
        <p14:creationId xmlns:p14="http://schemas.microsoft.com/office/powerpoint/2010/main" val="126085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4. Wszyscy członkowie rodzin powinni być zachęcani do bycia dobrymi chrześcijanami</a:t>
            </a:r>
            <a:endParaRPr lang="en-US" dirty="0"/>
          </a:p>
        </p:txBody>
      </p:sp>
      <p:sp>
        <p:nvSpPr>
          <p:cNvPr id="3" name="Symbol zastępczy zawartości 2"/>
          <p:cNvSpPr>
            <a:spLocks noGrp="1"/>
          </p:cNvSpPr>
          <p:nvPr>
            <p:ph idx="1"/>
          </p:nvPr>
        </p:nvSpPr>
        <p:spPr>
          <a:xfrm>
            <a:off x="538385" y="2356835"/>
            <a:ext cx="10936691" cy="1873333"/>
          </a:xfrm>
        </p:spPr>
        <p:txBody>
          <a:bodyPr>
            <a:normAutofit/>
          </a:bodyPr>
          <a:lstStyle/>
          <a:p>
            <a:pPr lvl="0" algn="just"/>
            <a:r>
              <a:rPr lang="pl-PL" dirty="0"/>
              <a:t>Papież dzieli się mnóstwem praktycznych rad dla rodzin, które powinny prowadzić ich do coraz lepszego realizowania idealnej wizji miłości. Podkreślanie ważnej roli w rodzinach dla wszystkich jej członków jest szczególnie istotne dla tych, którzy czują się niepotrzebni i wykluczani. Małżeństwo jest procesem dynamicznym, a więc nie tyle należy je traktować jako idealne, ile jako w drodze do ideału.</a:t>
            </a:r>
          </a:p>
        </p:txBody>
      </p:sp>
      <p:sp>
        <p:nvSpPr>
          <p:cNvPr id="4" name="Symbol zastępczy zawartości 2"/>
          <p:cNvSpPr txBox="1">
            <a:spLocks/>
          </p:cNvSpPr>
          <p:nvPr/>
        </p:nvSpPr>
        <p:spPr>
          <a:xfrm>
            <a:off x="538385" y="4119073"/>
            <a:ext cx="10936691" cy="252955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113. Można zatem zaakceptować z prostotą, że wszyscy jesteśmy złożoną mieszaniną światła i cienia. Drugi jest nie tylko tym, który mnie denerwuje. Jest czymś znacznie więcej. Z tego samego powodu, nie wymagam, aby jego miłość była idealna, aby go docenić. Kocha mnie takim, jakim jest i jak potrafi, ze swoimi ograniczeniami, ale fakt, że jego miłość jest niedoskonała, nie oznacza, że jest fałszywa, czy też że nie jest rzeczywista. Jest rzeczywista, ale ograniczona i doczesna. Jeśli więc wymagam zbyt wiele, uzmysłowi mi to w jakiś sposób, ponieważ nie może, ani też nie zgodzi się, by grać rolę istoty boskiej, albo żeby być na usługach wszystkich moich potrzeb. Miłość współistnieje z niedoskonałością, wybaczeniem i potrafi zamilczeć w obliczu ograniczeń umiłowanej osoby.</a:t>
            </a:r>
          </a:p>
        </p:txBody>
      </p:sp>
    </p:spTree>
    <p:extLst>
      <p:ext uri="{BB962C8B-B14F-4D97-AF65-F5344CB8AC3E}">
        <p14:creationId xmlns:p14="http://schemas.microsoft.com/office/powerpoint/2010/main" val="183614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5. Nie powinniśmy dłużej mówić o ludziach jako o „żyjących w grzechu”</a:t>
            </a:r>
            <a:endParaRPr lang="en-US" dirty="0"/>
          </a:p>
        </p:txBody>
      </p:sp>
      <p:sp>
        <p:nvSpPr>
          <p:cNvPr id="3" name="Symbol zastępczy zawartości 2"/>
          <p:cNvSpPr>
            <a:spLocks noGrp="1"/>
          </p:cNvSpPr>
          <p:nvPr>
            <p:ph idx="1"/>
          </p:nvPr>
        </p:nvSpPr>
        <p:spPr>
          <a:xfrm>
            <a:off x="521293" y="2356835"/>
            <a:ext cx="10953783" cy="1506827"/>
          </a:xfrm>
        </p:spPr>
        <p:txBody>
          <a:bodyPr>
            <a:normAutofit/>
          </a:bodyPr>
          <a:lstStyle/>
          <a:p>
            <a:pPr lvl="0" algn="just"/>
            <a:r>
              <a:rPr lang="pl-PL" dirty="0"/>
              <a:t>Jeśli mamy do czynienia z osobami, które żyją w sytuacji „związków nieregularnych” lub z innymi niedoskonałymi formami życia, nie należy stosować wobec nich terminologii „żyją w stanie grzechu śmiertelnego”. Powinni się spotykać z naszym wsparciem i towarzyszeniem. W takich przypadkach prawo moralne nie może być traktowane jako kamienie, którymi w nich uderzamy.</a:t>
            </a:r>
          </a:p>
        </p:txBody>
      </p:sp>
      <p:sp>
        <p:nvSpPr>
          <p:cNvPr id="4" name="Symbol zastępczy zawartości 2"/>
          <p:cNvSpPr txBox="1">
            <a:spLocks/>
          </p:cNvSpPr>
          <p:nvPr/>
        </p:nvSpPr>
        <p:spPr>
          <a:xfrm>
            <a:off x="521293" y="4353059"/>
            <a:ext cx="10953783" cy="230411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49. W trudnych sytuacjach, w jakich żyją osoby najbardziej potrzebujące, Kościół musi zachować szczególną uwagę, aby zrozumieć, pocieszyć, włączyć, unikając narzucania im zestawu norm, jakby były ze skały, zyskując w ten sposób efekt, że czują się osądzone i porzucone przez tę Matkę, która jest powołana, by nieść im Boże miłosierdzie. W ten sposób, zamiast im dawać uzdrawiającą moc łaski i światła Ewangelii, niektórzy, wolą „</a:t>
            </a:r>
            <a:r>
              <a:rPr lang="pl-PL" dirty="0" err="1">
                <a:solidFill>
                  <a:schemeClr val="bg2">
                    <a:lumMod val="50000"/>
                  </a:schemeClr>
                </a:solidFill>
              </a:rPr>
              <a:t>zdoktrynizować</a:t>
            </a:r>
            <a:r>
              <a:rPr lang="pl-PL" dirty="0">
                <a:solidFill>
                  <a:schemeClr val="bg2">
                    <a:lumMod val="50000"/>
                  </a:schemeClr>
                </a:solidFill>
              </a:rPr>
              <a:t>” Ewangelię, zamieniając ją „w martwe kamienie, by rzucać nimi w innych”.</a:t>
            </a:r>
          </a:p>
        </p:txBody>
      </p:sp>
    </p:spTree>
    <p:extLst>
      <p:ext uri="{BB962C8B-B14F-4D97-AF65-F5344CB8AC3E}">
        <p14:creationId xmlns:p14="http://schemas.microsoft.com/office/powerpoint/2010/main" val="219685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6. To co funkcjonuje  w jednym kontekście niekoniecznie musi się sprawdzać w innym</a:t>
            </a:r>
            <a:endParaRPr lang="en-US" dirty="0"/>
          </a:p>
        </p:txBody>
      </p:sp>
      <p:sp>
        <p:nvSpPr>
          <p:cNvPr id="3" name="Symbol zastępczy zawartości 2"/>
          <p:cNvSpPr>
            <a:spLocks noGrp="1"/>
          </p:cNvSpPr>
          <p:nvPr>
            <p:ph idx="1"/>
          </p:nvPr>
        </p:nvSpPr>
        <p:spPr>
          <a:xfrm>
            <a:off x="435837" y="2356835"/>
            <a:ext cx="11039240" cy="1514410"/>
          </a:xfrm>
        </p:spPr>
        <p:txBody>
          <a:bodyPr>
            <a:normAutofit/>
          </a:bodyPr>
          <a:lstStyle/>
          <a:p>
            <a:pPr lvl="0" algn="just"/>
            <a:r>
              <a:rPr lang="pl-PL" dirty="0"/>
              <a:t>Biorąc pod uwagę zróżnicowanie kulturowe i geograficzne świata, należy w indywidualny sposób podchodzić do rozwiązań wielu problemów – także teologicznych. Trudno budować ogólne zasady, które będą się wszędzie dobrze sprawdzały. Z tego powodu nie należy oczekiwać od Magisterium rozwiązania wszystkich spraw, ale część z nich powinno znaleźć rozeznanie i odpowiedź w kontekstach lokalnych.</a:t>
            </a:r>
          </a:p>
        </p:txBody>
      </p:sp>
      <p:sp>
        <p:nvSpPr>
          <p:cNvPr id="4" name="Symbol zastępczy zawartości 2"/>
          <p:cNvSpPr txBox="1">
            <a:spLocks/>
          </p:cNvSpPr>
          <p:nvPr/>
        </p:nvSpPr>
        <p:spPr>
          <a:xfrm>
            <a:off x="435837" y="3871245"/>
            <a:ext cx="11039239" cy="28201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3. Przypominając, że „czas jest ważniejszy niż przestrzeń”, pragnę podkreślić, iż nie wszystkie dyskusje doktrynalne, moralne czy duszpasterskie powinny być rozstrzygnięte interwencjami Magisterium. Oczywiście, w Kościele konieczna jest jedność doktryny i działania, ale to nie przeszkadza, by istniały różne sposoby interpretowania pewnych aspektów nauczania lub niektórych wynikających z niego konsekwencji. Będzie się tak działo, aż Duch nie doprowadzi nas do całej prawdy (por. </a:t>
            </a:r>
            <a:r>
              <a:rPr lang="pl-PL" i="1" dirty="0">
                <a:solidFill>
                  <a:schemeClr val="bg2">
                    <a:lumMod val="50000"/>
                  </a:schemeClr>
                </a:solidFill>
              </a:rPr>
              <a:t>J </a:t>
            </a:r>
            <a:r>
              <a:rPr lang="pl-PL" dirty="0">
                <a:solidFill>
                  <a:schemeClr val="bg2">
                    <a:lumMod val="50000"/>
                  </a:schemeClr>
                </a:solidFill>
              </a:rPr>
              <a:t>16, 13), to znaczy, kiedy wprowadzi nas w pełni w tajemnicę Chrystusa i będziemy mogli widzieć wszystko Jego spojrzeniem. Poza tym, w każdym kraju lub regionie można szukać rozwiązań bardziej związanych z </a:t>
            </a:r>
            <a:r>
              <a:rPr lang="pl-PL" dirty="0" err="1">
                <a:solidFill>
                  <a:schemeClr val="bg2">
                    <a:lumMod val="50000"/>
                  </a:schemeClr>
                </a:solidFill>
              </a:rPr>
              <a:t>inkulturacją</a:t>
            </a:r>
            <a:r>
              <a:rPr lang="pl-PL" dirty="0">
                <a:solidFill>
                  <a:schemeClr val="bg2">
                    <a:lumMod val="50000"/>
                  </a:schemeClr>
                </a:solidFill>
              </a:rPr>
              <a:t>, wrażliwych na tradycje i na wyzwania lokalne. Ponieważ „kultury bardzo różnią się między sobą i każda ogólna zasada […] potrzebuje </a:t>
            </a:r>
            <a:r>
              <a:rPr lang="pl-PL" dirty="0" err="1">
                <a:solidFill>
                  <a:schemeClr val="bg2">
                    <a:lumMod val="50000"/>
                  </a:schemeClr>
                </a:solidFill>
              </a:rPr>
              <a:t>inkulturacji</a:t>
            </a:r>
            <a:r>
              <a:rPr lang="pl-PL" dirty="0">
                <a:solidFill>
                  <a:schemeClr val="bg2">
                    <a:lumMod val="50000"/>
                  </a:schemeClr>
                </a:solidFill>
              </a:rPr>
              <a:t>, jeśli ma być przestrzegana i stosowana w życiu”.</a:t>
            </a:r>
          </a:p>
        </p:txBody>
      </p:sp>
    </p:spTree>
    <p:extLst>
      <p:ext uri="{BB962C8B-B14F-4D97-AF65-F5344CB8AC3E}">
        <p14:creationId xmlns:p14="http://schemas.microsoft.com/office/powerpoint/2010/main" val="299796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sz="2800" dirty="0"/>
              <a:t>7. Tradycyjna nauka o małżeństwie jest utrzymana, ale Kościół nie powinien obciążać wiernych nierealnymi oczekiwaniami</a:t>
            </a:r>
            <a:endParaRPr lang="en-US" sz="2800" dirty="0"/>
          </a:p>
        </p:txBody>
      </p:sp>
      <p:sp>
        <p:nvSpPr>
          <p:cNvPr id="3" name="Symbol zastępczy zawartości 2"/>
          <p:cNvSpPr>
            <a:spLocks noGrp="1"/>
          </p:cNvSpPr>
          <p:nvPr>
            <p:ph idx="1"/>
          </p:nvPr>
        </p:nvSpPr>
        <p:spPr>
          <a:xfrm>
            <a:off x="427291" y="2228047"/>
            <a:ext cx="11047786" cy="1352280"/>
          </a:xfrm>
        </p:spPr>
        <p:txBody>
          <a:bodyPr>
            <a:noAutofit/>
          </a:bodyPr>
          <a:lstStyle/>
          <a:p>
            <a:pPr lvl="0" algn="just"/>
            <a:r>
              <a:rPr lang="pl-PL" dirty="0"/>
              <a:t>Małżeństwo jest związkiem mężczyzny i kobiety – i to nie ulega wątpliwości. Nie ma analogii między małżeństwem a związkami homoseksualnymi. Jednocześnie należy pamiętać, by Kościół nie wiązał wiernym ciężarów nie do uniesienia, wymagając zachowań modelowych, nie do realizacji w ich codziennym życiu. By lepiej towarzyszyć wiernym, klerycy i księża powinni lepiej poznać problemy małżeńskie i rodzinne.</a:t>
            </a:r>
          </a:p>
        </p:txBody>
      </p:sp>
      <p:sp>
        <p:nvSpPr>
          <p:cNvPr id="5" name="Symbol zastępczy zawartości 2"/>
          <p:cNvSpPr txBox="1">
            <a:spLocks/>
          </p:cNvSpPr>
          <p:nvPr/>
        </p:nvSpPr>
        <p:spPr>
          <a:xfrm>
            <a:off x="427292" y="3610116"/>
            <a:ext cx="11163694" cy="313251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sz="1500" dirty="0">
                <a:solidFill>
                  <a:schemeClr val="bg2">
                    <a:lumMod val="50000"/>
                  </a:schemeClr>
                </a:solidFill>
              </a:rPr>
              <a:t>36. Jednocześnie trzeba pokornie i realistycznie uznać, że czasami nasz sposób prezentacji przekonań chrześcijańskich i sposób traktowania ludzi przyczyniły się do spowodowania tego, co obecnie jest powodem narzekania i z czego wypada nam dokonać zdrowej samokrytyki. Z drugiej strony często przedstawialiśmy małżeństwo w taki sposób, że jego cel jednoczący, zachęta do wzrastania w miłości i ideał wzajemnej pomocy pozostawały w cieniu z powodu niemal wyłącznego nacisku na obowiązek prokreacji.  (…)  Innymi razy przedstawialiśmy ideał teologiczny małżeństwa zbyt abstrakcyjny, skonstruowany niemal sztucznie, daleki od konkretnej sytuacji i rzeczywistych możliwości rodzin takimi, jakimi są. Ta nadmierna idealizacja, zwłaszcza gdy nie obudziliśmy ufności w działanie łaski, nie pozwoliła na to, aby małżeństwo było bardziej pożądane i atrakcyjne, ale wręcz przeciwnie.</a:t>
            </a:r>
          </a:p>
          <a:p>
            <a:pPr marL="0" indent="0" algn="just">
              <a:buNone/>
            </a:pPr>
            <a:r>
              <a:rPr lang="pl-PL" sz="1500" dirty="0">
                <a:solidFill>
                  <a:schemeClr val="bg2">
                    <a:lumMod val="50000"/>
                  </a:schemeClr>
                </a:solidFill>
              </a:rPr>
              <a:t>202. Wraz z duszpasterstwem specyficznie ukierunkowanym na rodziny, dostrzegamy także potrzebę „bardziej odpowiedniej formacji kapłanów, diakonów, zakonników i zakonnic, katechetów oraz innych pracowników duszpasterskich”. W odpowiedziach na zapytania przesłane do wszystkich podkreślono, że kapłanom często brakuje odpowiedniej formacji, aby podjąć złożone dzisiejsze problemy rodzin. W tym sensie może być także pożyteczne doświadczenie wschodniej tradycji księży żonatych.</a:t>
            </a:r>
          </a:p>
        </p:txBody>
      </p:sp>
    </p:spTree>
    <p:extLst>
      <p:ext uri="{BB962C8B-B14F-4D97-AF65-F5344CB8AC3E}">
        <p14:creationId xmlns:p14="http://schemas.microsoft.com/office/powerpoint/2010/main" val="342081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8. Należy dążyć do edukacji seksualnej dzieci</a:t>
            </a:r>
            <a:endParaRPr lang="en-US" dirty="0"/>
          </a:p>
        </p:txBody>
      </p:sp>
      <p:sp>
        <p:nvSpPr>
          <p:cNvPr id="3" name="Symbol zastępczy zawartości 2"/>
          <p:cNvSpPr>
            <a:spLocks noGrp="1"/>
          </p:cNvSpPr>
          <p:nvPr>
            <p:ph idx="1"/>
          </p:nvPr>
        </p:nvSpPr>
        <p:spPr>
          <a:xfrm>
            <a:off x="401653" y="2339142"/>
            <a:ext cx="11073424" cy="1266944"/>
          </a:xfrm>
        </p:spPr>
        <p:txBody>
          <a:bodyPr>
            <a:normAutofit/>
          </a:bodyPr>
          <a:lstStyle/>
          <a:p>
            <a:pPr lvl="0" algn="just"/>
            <a:r>
              <a:rPr lang="pl-PL" dirty="0"/>
              <a:t>Edukacja seksualna w czasach sprowadzenia seksu do towaru i płytkiej zabawy powinna być ukierunkowana na włączenie seksualności w tematykę miłości i daru z siebie. Należy pamiętać, że seks powinien być zawsze rozumiany w kontekście otwarcia na nowe życie.</a:t>
            </a:r>
          </a:p>
        </p:txBody>
      </p:sp>
      <p:sp>
        <p:nvSpPr>
          <p:cNvPr id="4" name="Symbol zastępczy zawartości 2"/>
          <p:cNvSpPr txBox="1">
            <a:spLocks/>
          </p:cNvSpPr>
          <p:nvPr/>
        </p:nvSpPr>
        <p:spPr>
          <a:xfrm>
            <a:off x="401653" y="4052031"/>
            <a:ext cx="11073423" cy="238096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280. Sobór Watykański II podniósł potrzebę „pozytywnego i mądrego wychowania seksualnego”, skierowanego do dzieci i młodzieży, „odpowiedniego do wieku”, „wykorzystując postęp nauk psychologicznych, pedagogicznych i dydaktycznych”. Powinniśmy zadać sobie pytanie, czy nasze placówki wychowawcze podjęły to wyzwanie. Trudno myśleć o edukacji seksualnej w czasie, gdy istnieje skłonność do banalizowania i zubożenia seksualności. Można ją zrozumieć jedynie w kontekście wychowania do miłości, do wzajemnego daru z siebie.</a:t>
            </a:r>
          </a:p>
        </p:txBody>
      </p:sp>
    </p:spTree>
    <p:extLst>
      <p:ext uri="{BB962C8B-B14F-4D97-AF65-F5344CB8AC3E}">
        <p14:creationId xmlns:p14="http://schemas.microsoft.com/office/powerpoint/2010/main" val="223963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9. Osoby homoseksualne powinny być szanowane</a:t>
            </a:r>
            <a:endParaRPr lang="en-US" dirty="0"/>
          </a:p>
        </p:txBody>
      </p:sp>
      <p:sp>
        <p:nvSpPr>
          <p:cNvPr id="3" name="Symbol zastępczy zawartości 2"/>
          <p:cNvSpPr>
            <a:spLocks noGrp="1"/>
          </p:cNvSpPr>
          <p:nvPr>
            <p:ph idx="1"/>
          </p:nvPr>
        </p:nvSpPr>
        <p:spPr>
          <a:xfrm>
            <a:off x="512749" y="2350094"/>
            <a:ext cx="10962328" cy="1255992"/>
          </a:xfrm>
        </p:spPr>
        <p:txBody>
          <a:bodyPr>
            <a:normAutofit/>
          </a:bodyPr>
          <a:lstStyle/>
          <a:p>
            <a:pPr lvl="0" algn="just"/>
            <a:r>
              <a:rPr lang="pl-PL" dirty="0"/>
              <a:t>Nie należy w żaden sposób dyskryminować osób o skłonnościach homoseksualnych lecz stosować wobec nich język wolny od wyrażeń sugerujących brak szacunku czy przemoc. Szczególną troską pastoralną należy otoczyć rodziny, w których znajdują się osoby o skłonnościach homoseksualnych. </a:t>
            </a:r>
          </a:p>
        </p:txBody>
      </p:sp>
      <p:sp>
        <p:nvSpPr>
          <p:cNvPr id="4" name="Symbol zastępczy zawartości 2"/>
          <p:cNvSpPr txBox="1">
            <a:spLocks/>
          </p:cNvSpPr>
          <p:nvPr/>
        </p:nvSpPr>
        <p:spPr>
          <a:xfrm>
            <a:off x="512749" y="3787713"/>
            <a:ext cx="10962328" cy="294637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250. Kościół przyswaja sobie postawę Pana Jezusa, który w bezgranicznej miłości ofiarował samego siebie każdemu człowiekowi bez wyjątku. Wraz z Ojcami synodalnymi zwróciłem uwagę na sytuację rodzin, które przeżywają doświadczenie posiadania w swoim gronie osoby o skłonności homoseksualnej – doświadczenie niełatwe ani dla rodziców, ani dla dzieci. Dlatego chcemy przede wszystkim potwierdzić, że każda osoba, niezależnie od swojej skłonności seksualnej, musi być szanowana w swej godności i przyjęta z szacunkiem, z troską, by uniknąć «jakichkolwiek oznak niesłusznej dyskryminacji»”, a zwłaszcza wszelkich form agresji i przemocy. W odniesieniu do rodzin, należy natomiast zapewnić im pełne szacunku towarzyszenie, aby osoby o skłonności homoseksualnej miały konieczną pomoc w zrozumieniu i pełnej realizacji woli Bożej w ich życiu.</a:t>
            </a:r>
          </a:p>
        </p:txBody>
      </p:sp>
    </p:spTree>
    <p:extLst>
      <p:ext uri="{BB962C8B-B14F-4D97-AF65-F5344CB8AC3E}">
        <p14:creationId xmlns:p14="http://schemas.microsoft.com/office/powerpoint/2010/main" val="84037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dirty="0"/>
              <a:t>10. Wszyscy są mile widziani</a:t>
            </a:r>
            <a:endParaRPr lang="en-US" dirty="0"/>
          </a:p>
        </p:txBody>
      </p:sp>
      <p:sp>
        <p:nvSpPr>
          <p:cNvPr id="3" name="Symbol zastępczy zawartości 2"/>
          <p:cNvSpPr>
            <a:spLocks noGrp="1"/>
          </p:cNvSpPr>
          <p:nvPr>
            <p:ph idx="1"/>
          </p:nvPr>
        </p:nvSpPr>
        <p:spPr>
          <a:xfrm>
            <a:off x="461473" y="2307364"/>
            <a:ext cx="11013603" cy="1466146"/>
          </a:xfrm>
        </p:spPr>
        <p:txBody>
          <a:bodyPr>
            <a:normAutofit/>
          </a:bodyPr>
          <a:lstStyle/>
          <a:p>
            <a:pPr lvl="0" algn="just"/>
            <a:r>
              <a:rPr lang="pl-PL" dirty="0"/>
              <a:t>Kościół jest otwarty na wszystkie rodziny, świadomy, że w każdej – nawet niedoskonałej – można realizować miłość i nią się dzielić. Duszpasterze powinni zrobić wszystko, by ludzie czuli się w Kościele dobrze. Powinno się pamiętać, że każda rodzina jest częścią Kościoła, ponieważ Kościół jest rodziną rodzin.</a:t>
            </a:r>
          </a:p>
        </p:txBody>
      </p:sp>
      <p:sp>
        <p:nvSpPr>
          <p:cNvPr id="4" name="Symbol zastępczy zawartości 2"/>
          <p:cNvSpPr txBox="1">
            <a:spLocks/>
          </p:cNvSpPr>
          <p:nvPr/>
        </p:nvSpPr>
        <p:spPr>
          <a:xfrm>
            <a:off x="461473" y="4052031"/>
            <a:ext cx="11013603" cy="256241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dirty="0">
                <a:solidFill>
                  <a:schemeClr val="bg2">
                    <a:lumMod val="50000"/>
                  </a:schemeClr>
                </a:solidFill>
              </a:rPr>
              <a:t>87. Kościół jest rodziną rodzin, stale wzbogacającą życie wszystkich kościołów domowych. W związku z tym, „na mocy sakramentu małżeństwa każda rodzina staje się dobrem dla Kościoła, ze wszystkimi tego skutkami. W tej perspektywie z pewnością cennym darem dla Kościoła będzie dzisiaj rozważenie wzajemnego oddziaływania rodziny i Kościoła: Kościół jest dobrem dla rodziny, rodzina jest dobrem dla Kościoła. Strzeżenie sakramentalnego daru Pana spoczywa nie tylko na pojedynczej rodzinie, ale także na całej wspólnocie chrześcijańskiej”.</a:t>
            </a:r>
          </a:p>
        </p:txBody>
      </p:sp>
    </p:spTree>
    <p:extLst>
      <p:ext uri="{BB962C8B-B14F-4D97-AF65-F5344CB8AC3E}">
        <p14:creationId xmlns:p14="http://schemas.microsoft.com/office/powerpoint/2010/main" val="216082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ala konferencyjna)">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790</TotalTime>
  <Words>1889</Words>
  <Application>Microsoft Office PowerPoint</Application>
  <PresentationFormat>Panoramiczny</PresentationFormat>
  <Paragraphs>34</Paragraphs>
  <Slides>11</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11</vt:i4>
      </vt:variant>
    </vt:vector>
  </HeadingPairs>
  <TitlesOfParts>
    <vt:vector size="15" baseType="lpstr">
      <vt:lpstr>Arial</vt:lpstr>
      <vt:lpstr>Century Gothic</vt:lpstr>
      <vt:lpstr>Wingdings 3</vt:lpstr>
      <vt:lpstr>Jon (sala konferencyjna)</vt:lpstr>
      <vt:lpstr>Główne idee Amoris Laetitia</vt:lpstr>
      <vt:lpstr>1. Kościół powinien spojrzeć na rodziny i jednostki w całej ich złożoności</vt:lpstr>
      <vt:lpstr>2. Sumienie odgrywa nadrzędną rolę w podejmowaniu decyzji moralnych</vt:lpstr>
      <vt:lpstr>3. Rozwiedzeni i powtórnie zamężni katolicy powinni być w większym stopniu włączeni w Kościół</vt:lpstr>
      <vt:lpstr>4. Wszyscy członkowie rodzin powinni być zachęcani do bycia dobrymi chrześcijanami</vt:lpstr>
      <vt:lpstr>5. Nie powinniśmy dłużej mówić o ludziach jako o „żyjących w grzechu”</vt:lpstr>
      <vt:lpstr>6. To co funkcjonuje  w jednym kontekście niekoniecznie musi się sprawdzać w innym</vt:lpstr>
      <vt:lpstr>7. Tradycyjna nauka o małżeństwie jest utrzymana, ale Kościół nie powinien obciążać wiernych nierealnymi oczekiwaniami</vt:lpstr>
      <vt:lpstr>8. Należy dążyć do edukacji seksualnej dzieci</vt:lpstr>
      <vt:lpstr>9. Osoby homoseksualne powinny być szanowane</vt:lpstr>
      <vt:lpstr>10. Wszyscy są mile widziani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Bóg a zło</dc:title>
  <dc:creator>Damian Wąsek</dc:creator>
  <cp:lastModifiedBy>Damian Wąsek</cp:lastModifiedBy>
  <cp:revision>60</cp:revision>
  <dcterms:created xsi:type="dcterms:W3CDTF">2015-12-14T15:32:41Z</dcterms:created>
  <dcterms:modified xsi:type="dcterms:W3CDTF">2022-05-18T17:18:11Z</dcterms:modified>
</cp:coreProperties>
</file>