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2" r:id="rId3"/>
    <p:sldId id="303" r:id="rId4"/>
    <p:sldId id="304" r:id="rId5"/>
    <p:sldId id="305"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Wąsek" userId="175d699ae300eb0d" providerId="LiveId" clId="{A4F05892-DE78-479D-9975-DC7D1F90E5D8}"/>
    <pc:docChg chg="undo redo custSel addSld modSld">
      <pc:chgData name="Damian Wąsek" userId="175d699ae300eb0d" providerId="LiveId" clId="{A4F05892-DE78-479D-9975-DC7D1F90E5D8}" dt="2022-05-20T10:40:51.759" v="355"/>
      <pc:docMkLst>
        <pc:docMk/>
      </pc:docMkLst>
      <pc:sldChg chg="modSp mod modAnim">
        <pc:chgData name="Damian Wąsek" userId="175d699ae300eb0d" providerId="LiveId" clId="{A4F05892-DE78-479D-9975-DC7D1F90E5D8}" dt="2022-05-20T10:15:18.530" v="75" actId="6549"/>
        <pc:sldMkLst>
          <pc:docMk/>
          <pc:sldMk cId="2330393033" sldId="302"/>
        </pc:sldMkLst>
        <pc:spChg chg="mod">
          <ac:chgData name="Damian Wąsek" userId="175d699ae300eb0d" providerId="LiveId" clId="{A4F05892-DE78-479D-9975-DC7D1F90E5D8}" dt="2022-05-20T10:15:18.530" v="75" actId="6549"/>
          <ac:spMkLst>
            <pc:docMk/>
            <pc:sldMk cId="2330393033" sldId="302"/>
            <ac:spMk id="3" creationId="{00000000-0000-0000-0000-000000000000}"/>
          </ac:spMkLst>
        </pc:spChg>
      </pc:sldChg>
      <pc:sldChg chg="modSp add modAnim">
        <pc:chgData name="Damian Wąsek" userId="175d699ae300eb0d" providerId="LiveId" clId="{A4F05892-DE78-479D-9975-DC7D1F90E5D8}" dt="2022-05-20T10:15:37.716" v="80" actId="20577"/>
        <pc:sldMkLst>
          <pc:docMk/>
          <pc:sldMk cId="2062342331" sldId="303"/>
        </pc:sldMkLst>
        <pc:spChg chg="mod">
          <ac:chgData name="Damian Wąsek" userId="175d699ae300eb0d" providerId="LiveId" clId="{A4F05892-DE78-479D-9975-DC7D1F90E5D8}" dt="2022-05-20T10:15:37.716" v="80" actId="20577"/>
          <ac:spMkLst>
            <pc:docMk/>
            <pc:sldMk cId="2062342331" sldId="303"/>
            <ac:spMk id="3" creationId="{00000000-0000-0000-0000-000000000000}"/>
          </ac:spMkLst>
        </pc:spChg>
      </pc:sldChg>
      <pc:sldChg chg="modSp add modAnim">
        <pc:chgData name="Damian Wąsek" userId="175d699ae300eb0d" providerId="LiveId" clId="{A4F05892-DE78-479D-9975-DC7D1F90E5D8}" dt="2022-05-20T10:40:51.759" v="355"/>
        <pc:sldMkLst>
          <pc:docMk/>
          <pc:sldMk cId="282578900" sldId="304"/>
        </pc:sldMkLst>
        <pc:spChg chg="mod">
          <ac:chgData name="Damian Wąsek" userId="175d699ae300eb0d" providerId="LiveId" clId="{A4F05892-DE78-479D-9975-DC7D1F90E5D8}" dt="2022-05-20T10:40:44.167" v="353" actId="20577"/>
          <ac:spMkLst>
            <pc:docMk/>
            <pc:sldMk cId="282578900" sldId="304"/>
            <ac:spMk id="3" creationId="{00000000-0000-0000-0000-000000000000}"/>
          </ac:spMkLst>
        </pc:spChg>
      </pc:sldChg>
      <pc:sldChg chg="modSp add mod modAnim">
        <pc:chgData name="Damian Wąsek" userId="175d699ae300eb0d" providerId="LiveId" clId="{A4F05892-DE78-479D-9975-DC7D1F90E5D8}" dt="2022-05-20T10:18:34.914" v="111" actId="20577"/>
        <pc:sldMkLst>
          <pc:docMk/>
          <pc:sldMk cId="332511087" sldId="305"/>
        </pc:sldMkLst>
        <pc:spChg chg="mod">
          <ac:chgData name="Damian Wąsek" userId="175d699ae300eb0d" providerId="LiveId" clId="{A4F05892-DE78-479D-9975-DC7D1F90E5D8}" dt="2022-05-20T10:16:17.179" v="87" actId="6549"/>
          <ac:spMkLst>
            <pc:docMk/>
            <pc:sldMk cId="332511087" sldId="305"/>
            <ac:spMk id="2" creationId="{00000000-0000-0000-0000-000000000000}"/>
          </ac:spMkLst>
        </pc:spChg>
        <pc:spChg chg="mod">
          <ac:chgData name="Damian Wąsek" userId="175d699ae300eb0d" providerId="LiveId" clId="{A4F05892-DE78-479D-9975-DC7D1F90E5D8}" dt="2022-05-20T10:18:34.914" v="111" actId="20577"/>
          <ac:spMkLst>
            <pc:docMk/>
            <pc:sldMk cId="332511087" sldId="305"/>
            <ac:spMk id="3" creationId="{00000000-0000-0000-0000-000000000000}"/>
          </ac:spMkLst>
        </pc:spChg>
      </pc:sldChg>
      <pc:sldChg chg="modSp add modAnim">
        <pc:chgData name="Damian Wąsek" userId="175d699ae300eb0d" providerId="LiveId" clId="{A4F05892-DE78-479D-9975-DC7D1F90E5D8}" dt="2022-05-20T10:18:40.634" v="112" actId="6549"/>
        <pc:sldMkLst>
          <pc:docMk/>
          <pc:sldMk cId="2826307396" sldId="306"/>
        </pc:sldMkLst>
        <pc:spChg chg="mod">
          <ac:chgData name="Damian Wąsek" userId="175d699ae300eb0d" providerId="LiveId" clId="{A4F05892-DE78-479D-9975-DC7D1F90E5D8}" dt="2022-05-20T10:18:40.634" v="112" actId="6549"/>
          <ac:spMkLst>
            <pc:docMk/>
            <pc:sldMk cId="2826307396" sldId="306"/>
            <ac:spMk id="3" creationId="{00000000-0000-0000-0000-000000000000}"/>
          </ac:spMkLst>
        </pc:spChg>
      </pc:sldChg>
      <pc:sldChg chg="modSp add mod modAnim">
        <pc:chgData name="Damian Wąsek" userId="175d699ae300eb0d" providerId="LiveId" clId="{A4F05892-DE78-479D-9975-DC7D1F90E5D8}" dt="2022-05-20T10:22:18.337" v="144" actId="6549"/>
        <pc:sldMkLst>
          <pc:docMk/>
          <pc:sldMk cId="2833306707" sldId="307"/>
        </pc:sldMkLst>
        <pc:spChg chg="mod">
          <ac:chgData name="Damian Wąsek" userId="175d699ae300eb0d" providerId="LiveId" clId="{A4F05892-DE78-479D-9975-DC7D1F90E5D8}" dt="2022-05-20T10:19:19.395" v="118"/>
          <ac:spMkLst>
            <pc:docMk/>
            <pc:sldMk cId="2833306707" sldId="307"/>
            <ac:spMk id="2" creationId="{00000000-0000-0000-0000-000000000000}"/>
          </ac:spMkLst>
        </pc:spChg>
        <pc:spChg chg="mod">
          <ac:chgData name="Damian Wąsek" userId="175d699ae300eb0d" providerId="LiveId" clId="{A4F05892-DE78-479D-9975-DC7D1F90E5D8}" dt="2022-05-20T10:22:18.337" v="144" actId="6549"/>
          <ac:spMkLst>
            <pc:docMk/>
            <pc:sldMk cId="2833306707" sldId="307"/>
            <ac:spMk id="3" creationId="{00000000-0000-0000-0000-000000000000}"/>
          </ac:spMkLst>
        </pc:spChg>
      </pc:sldChg>
      <pc:sldChg chg="modSp add modAnim">
        <pc:chgData name="Damian Wąsek" userId="175d699ae300eb0d" providerId="LiveId" clId="{A4F05892-DE78-479D-9975-DC7D1F90E5D8}" dt="2022-05-20T10:22:40.487" v="147" actId="6549"/>
        <pc:sldMkLst>
          <pc:docMk/>
          <pc:sldMk cId="661754837" sldId="308"/>
        </pc:sldMkLst>
        <pc:spChg chg="mod">
          <ac:chgData name="Damian Wąsek" userId="175d699ae300eb0d" providerId="LiveId" clId="{A4F05892-DE78-479D-9975-DC7D1F90E5D8}" dt="2022-05-20T10:22:40.487" v="147" actId="6549"/>
          <ac:spMkLst>
            <pc:docMk/>
            <pc:sldMk cId="661754837" sldId="308"/>
            <ac:spMk id="3" creationId="{00000000-0000-0000-0000-000000000000}"/>
          </ac:spMkLst>
        </pc:spChg>
      </pc:sldChg>
      <pc:sldChg chg="modSp add modAnim">
        <pc:chgData name="Damian Wąsek" userId="175d699ae300eb0d" providerId="LiveId" clId="{A4F05892-DE78-479D-9975-DC7D1F90E5D8}" dt="2022-05-20T10:22:57.190" v="150" actId="6549"/>
        <pc:sldMkLst>
          <pc:docMk/>
          <pc:sldMk cId="1088097728" sldId="309"/>
        </pc:sldMkLst>
        <pc:spChg chg="mod">
          <ac:chgData name="Damian Wąsek" userId="175d699ae300eb0d" providerId="LiveId" clId="{A4F05892-DE78-479D-9975-DC7D1F90E5D8}" dt="2022-05-20T10:22:57.190" v="150" actId="6549"/>
          <ac:spMkLst>
            <pc:docMk/>
            <pc:sldMk cId="1088097728" sldId="309"/>
            <ac:spMk id="3" creationId="{00000000-0000-0000-0000-000000000000}"/>
          </ac:spMkLst>
        </pc:spChg>
      </pc:sldChg>
      <pc:sldChg chg="modSp add modAnim">
        <pc:chgData name="Damian Wąsek" userId="175d699ae300eb0d" providerId="LiveId" clId="{A4F05892-DE78-479D-9975-DC7D1F90E5D8}" dt="2022-05-20T10:23:17.428" v="153" actId="6549"/>
        <pc:sldMkLst>
          <pc:docMk/>
          <pc:sldMk cId="3268299675" sldId="310"/>
        </pc:sldMkLst>
        <pc:spChg chg="mod">
          <ac:chgData name="Damian Wąsek" userId="175d699ae300eb0d" providerId="LiveId" clId="{A4F05892-DE78-479D-9975-DC7D1F90E5D8}" dt="2022-05-20T10:23:17.428" v="153" actId="6549"/>
          <ac:spMkLst>
            <pc:docMk/>
            <pc:sldMk cId="3268299675" sldId="310"/>
            <ac:spMk id="3" creationId="{00000000-0000-0000-0000-000000000000}"/>
          </ac:spMkLst>
        </pc:spChg>
      </pc:sldChg>
      <pc:sldChg chg="modSp add modAnim">
        <pc:chgData name="Damian Wąsek" userId="175d699ae300eb0d" providerId="LiveId" clId="{A4F05892-DE78-479D-9975-DC7D1F90E5D8}" dt="2022-05-20T10:23:23.072" v="154" actId="6549"/>
        <pc:sldMkLst>
          <pc:docMk/>
          <pc:sldMk cId="737926800" sldId="311"/>
        </pc:sldMkLst>
        <pc:spChg chg="mod">
          <ac:chgData name="Damian Wąsek" userId="175d699ae300eb0d" providerId="LiveId" clId="{A4F05892-DE78-479D-9975-DC7D1F90E5D8}" dt="2022-05-20T10:23:23.072" v="154" actId="6549"/>
          <ac:spMkLst>
            <pc:docMk/>
            <pc:sldMk cId="737926800" sldId="311"/>
            <ac:spMk id="3" creationId="{00000000-0000-0000-0000-000000000000}"/>
          </ac:spMkLst>
        </pc:spChg>
      </pc:sldChg>
      <pc:sldChg chg="modSp add mod modAnim">
        <pc:chgData name="Damian Wąsek" userId="175d699ae300eb0d" providerId="LiveId" clId="{A4F05892-DE78-479D-9975-DC7D1F90E5D8}" dt="2022-05-20T10:25:01.437" v="169" actId="6549"/>
        <pc:sldMkLst>
          <pc:docMk/>
          <pc:sldMk cId="2537473120" sldId="312"/>
        </pc:sldMkLst>
        <pc:spChg chg="mod">
          <ac:chgData name="Damian Wąsek" userId="175d699ae300eb0d" providerId="LiveId" clId="{A4F05892-DE78-479D-9975-DC7D1F90E5D8}" dt="2022-05-20T10:24:07.051" v="161"/>
          <ac:spMkLst>
            <pc:docMk/>
            <pc:sldMk cId="2537473120" sldId="312"/>
            <ac:spMk id="2" creationId="{00000000-0000-0000-0000-000000000000}"/>
          </ac:spMkLst>
        </pc:spChg>
        <pc:spChg chg="mod">
          <ac:chgData name="Damian Wąsek" userId="175d699ae300eb0d" providerId="LiveId" clId="{A4F05892-DE78-479D-9975-DC7D1F90E5D8}" dt="2022-05-20T10:25:01.437" v="169" actId="6549"/>
          <ac:spMkLst>
            <pc:docMk/>
            <pc:sldMk cId="2537473120" sldId="312"/>
            <ac:spMk id="3" creationId="{00000000-0000-0000-0000-000000000000}"/>
          </ac:spMkLst>
        </pc:spChg>
      </pc:sldChg>
      <pc:sldChg chg="modSp add modAnim">
        <pc:chgData name="Damian Wąsek" userId="175d699ae300eb0d" providerId="LiveId" clId="{A4F05892-DE78-479D-9975-DC7D1F90E5D8}" dt="2022-05-20T10:25:40.798" v="174" actId="6549"/>
        <pc:sldMkLst>
          <pc:docMk/>
          <pc:sldMk cId="1082286855" sldId="313"/>
        </pc:sldMkLst>
        <pc:spChg chg="mod">
          <ac:chgData name="Damian Wąsek" userId="175d699ae300eb0d" providerId="LiveId" clId="{A4F05892-DE78-479D-9975-DC7D1F90E5D8}" dt="2022-05-20T10:25:40.798" v="174" actId="6549"/>
          <ac:spMkLst>
            <pc:docMk/>
            <pc:sldMk cId="1082286855" sldId="313"/>
            <ac:spMk id="3" creationId="{00000000-0000-0000-0000-000000000000}"/>
          </ac:spMkLst>
        </pc:spChg>
      </pc:sldChg>
      <pc:sldChg chg="modSp add modAnim">
        <pc:chgData name="Damian Wąsek" userId="175d699ae300eb0d" providerId="LiveId" clId="{A4F05892-DE78-479D-9975-DC7D1F90E5D8}" dt="2022-05-20T10:26:07.709" v="178" actId="20577"/>
        <pc:sldMkLst>
          <pc:docMk/>
          <pc:sldMk cId="2607445233" sldId="314"/>
        </pc:sldMkLst>
        <pc:spChg chg="mod">
          <ac:chgData name="Damian Wąsek" userId="175d699ae300eb0d" providerId="LiveId" clId="{A4F05892-DE78-479D-9975-DC7D1F90E5D8}" dt="2022-05-20T10:26:07.709" v="178" actId="20577"/>
          <ac:spMkLst>
            <pc:docMk/>
            <pc:sldMk cId="2607445233" sldId="314"/>
            <ac:spMk id="3" creationId="{00000000-0000-0000-0000-000000000000}"/>
          </ac:spMkLst>
        </pc:spChg>
      </pc:sldChg>
      <pc:sldChg chg="modSp add mod modAnim">
        <pc:chgData name="Damian Wąsek" userId="175d699ae300eb0d" providerId="LiveId" clId="{A4F05892-DE78-479D-9975-DC7D1F90E5D8}" dt="2022-05-20T10:30:24.023" v="205" actId="6549"/>
        <pc:sldMkLst>
          <pc:docMk/>
          <pc:sldMk cId="4111204386" sldId="315"/>
        </pc:sldMkLst>
        <pc:spChg chg="mod">
          <ac:chgData name="Damian Wąsek" userId="175d699ae300eb0d" providerId="LiveId" clId="{A4F05892-DE78-479D-9975-DC7D1F90E5D8}" dt="2022-05-20T10:27:14.549" v="186" actId="20577"/>
          <ac:spMkLst>
            <pc:docMk/>
            <pc:sldMk cId="4111204386" sldId="315"/>
            <ac:spMk id="2" creationId="{00000000-0000-0000-0000-000000000000}"/>
          </ac:spMkLst>
        </pc:spChg>
        <pc:spChg chg="mod">
          <ac:chgData name="Damian Wąsek" userId="175d699ae300eb0d" providerId="LiveId" clId="{A4F05892-DE78-479D-9975-DC7D1F90E5D8}" dt="2022-05-20T10:30:24.023" v="205" actId="6549"/>
          <ac:spMkLst>
            <pc:docMk/>
            <pc:sldMk cId="4111204386" sldId="315"/>
            <ac:spMk id="3" creationId="{00000000-0000-0000-0000-000000000000}"/>
          </ac:spMkLst>
        </pc:spChg>
      </pc:sldChg>
      <pc:sldChg chg="modSp add modAnim">
        <pc:chgData name="Damian Wąsek" userId="175d699ae300eb0d" providerId="LiveId" clId="{A4F05892-DE78-479D-9975-DC7D1F90E5D8}" dt="2022-05-20T10:38:18.158" v="299"/>
        <pc:sldMkLst>
          <pc:docMk/>
          <pc:sldMk cId="3151265774" sldId="316"/>
        </pc:sldMkLst>
        <pc:spChg chg="mod">
          <ac:chgData name="Damian Wąsek" userId="175d699ae300eb0d" providerId="LiveId" clId="{A4F05892-DE78-479D-9975-DC7D1F90E5D8}" dt="2022-05-20T10:30:53.564" v="211" actId="6549"/>
          <ac:spMkLst>
            <pc:docMk/>
            <pc:sldMk cId="3151265774" sldId="316"/>
            <ac:spMk id="3" creationId="{00000000-0000-0000-0000-000000000000}"/>
          </ac:spMkLst>
        </pc:spChg>
      </pc:sldChg>
      <pc:sldChg chg="modSp add modAnim">
        <pc:chgData name="Damian Wąsek" userId="175d699ae300eb0d" providerId="LiveId" clId="{A4F05892-DE78-479D-9975-DC7D1F90E5D8}" dt="2022-05-20T10:38:27.289" v="301"/>
        <pc:sldMkLst>
          <pc:docMk/>
          <pc:sldMk cId="3648620037" sldId="317"/>
        </pc:sldMkLst>
        <pc:spChg chg="mod">
          <ac:chgData name="Damian Wąsek" userId="175d699ae300eb0d" providerId="LiveId" clId="{A4F05892-DE78-479D-9975-DC7D1F90E5D8}" dt="2022-05-20T10:31:18.602" v="215" actId="6549"/>
          <ac:spMkLst>
            <pc:docMk/>
            <pc:sldMk cId="3648620037" sldId="317"/>
            <ac:spMk id="3" creationId="{00000000-0000-0000-0000-000000000000}"/>
          </ac:spMkLst>
        </pc:spChg>
      </pc:sldChg>
      <pc:sldChg chg="modSp add modAnim">
        <pc:chgData name="Damian Wąsek" userId="175d699ae300eb0d" providerId="LiveId" clId="{A4F05892-DE78-479D-9975-DC7D1F90E5D8}" dt="2022-05-20T10:31:38.347" v="219" actId="6549"/>
        <pc:sldMkLst>
          <pc:docMk/>
          <pc:sldMk cId="2498735275" sldId="318"/>
        </pc:sldMkLst>
        <pc:spChg chg="mod">
          <ac:chgData name="Damian Wąsek" userId="175d699ae300eb0d" providerId="LiveId" clId="{A4F05892-DE78-479D-9975-DC7D1F90E5D8}" dt="2022-05-20T10:31:38.347" v="219" actId="6549"/>
          <ac:spMkLst>
            <pc:docMk/>
            <pc:sldMk cId="2498735275" sldId="318"/>
            <ac:spMk id="3" creationId="{00000000-0000-0000-0000-000000000000}"/>
          </ac:spMkLst>
        </pc:spChg>
      </pc:sldChg>
      <pc:sldChg chg="modSp add modAnim">
        <pc:chgData name="Damian Wąsek" userId="175d699ae300eb0d" providerId="LiveId" clId="{A4F05892-DE78-479D-9975-DC7D1F90E5D8}" dt="2022-05-20T10:31:56.864" v="222" actId="6549"/>
        <pc:sldMkLst>
          <pc:docMk/>
          <pc:sldMk cId="160610684" sldId="319"/>
        </pc:sldMkLst>
        <pc:spChg chg="mod">
          <ac:chgData name="Damian Wąsek" userId="175d699ae300eb0d" providerId="LiveId" clId="{A4F05892-DE78-479D-9975-DC7D1F90E5D8}" dt="2022-05-20T10:31:56.864" v="222" actId="6549"/>
          <ac:spMkLst>
            <pc:docMk/>
            <pc:sldMk cId="160610684" sldId="319"/>
            <ac:spMk id="3" creationId="{00000000-0000-0000-0000-000000000000}"/>
          </ac:spMkLst>
        </pc:spChg>
      </pc:sldChg>
      <pc:sldChg chg="modSp add modAnim">
        <pc:chgData name="Damian Wąsek" userId="175d699ae300eb0d" providerId="LiveId" clId="{A4F05892-DE78-479D-9975-DC7D1F90E5D8}" dt="2022-05-20T10:32:01.879" v="223" actId="6549"/>
        <pc:sldMkLst>
          <pc:docMk/>
          <pc:sldMk cId="864464958" sldId="320"/>
        </pc:sldMkLst>
        <pc:spChg chg="mod">
          <ac:chgData name="Damian Wąsek" userId="175d699ae300eb0d" providerId="LiveId" clId="{A4F05892-DE78-479D-9975-DC7D1F90E5D8}" dt="2022-05-20T10:32:01.879" v="223" actId="6549"/>
          <ac:spMkLst>
            <pc:docMk/>
            <pc:sldMk cId="864464958" sldId="320"/>
            <ac:spMk id="3" creationId="{00000000-0000-0000-0000-000000000000}"/>
          </ac:spMkLst>
        </pc:spChg>
      </pc:sldChg>
      <pc:sldChg chg="modSp add mod modAnim">
        <pc:chgData name="Damian Wąsek" userId="175d699ae300eb0d" providerId="LiveId" clId="{A4F05892-DE78-479D-9975-DC7D1F90E5D8}" dt="2022-05-20T10:33:42.636" v="244" actId="20577"/>
        <pc:sldMkLst>
          <pc:docMk/>
          <pc:sldMk cId="3650399129" sldId="321"/>
        </pc:sldMkLst>
        <pc:spChg chg="mod">
          <ac:chgData name="Damian Wąsek" userId="175d699ae300eb0d" providerId="LiveId" clId="{A4F05892-DE78-479D-9975-DC7D1F90E5D8}" dt="2022-05-20T10:32:51.154" v="234" actId="6549"/>
          <ac:spMkLst>
            <pc:docMk/>
            <pc:sldMk cId="3650399129" sldId="321"/>
            <ac:spMk id="2" creationId="{00000000-0000-0000-0000-000000000000}"/>
          </ac:spMkLst>
        </pc:spChg>
        <pc:spChg chg="mod">
          <ac:chgData name="Damian Wąsek" userId="175d699ae300eb0d" providerId="LiveId" clId="{A4F05892-DE78-479D-9975-DC7D1F90E5D8}" dt="2022-05-20T10:33:42.636" v="244" actId="20577"/>
          <ac:spMkLst>
            <pc:docMk/>
            <pc:sldMk cId="3650399129" sldId="321"/>
            <ac:spMk id="3" creationId="{00000000-0000-0000-0000-000000000000}"/>
          </ac:spMkLst>
        </pc:spChg>
      </pc:sldChg>
      <pc:sldChg chg="modSp add modAnim">
        <pc:chgData name="Damian Wąsek" userId="175d699ae300eb0d" providerId="LiveId" clId="{A4F05892-DE78-479D-9975-DC7D1F90E5D8}" dt="2022-05-20T10:34:27.054" v="249" actId="6549"/>
        <pc:sldMkLst>
          <pc:docMk/>
          <pc:sldMk cId="4098131813" sldId="322"/>
        </pc:sldMkLst>
        <pc:spChg chg="mod">
          <ac:chgData name="Damian Wąsek" userId="175d699ae300eb0d" providerId="LiveId" clId="{A4F05892-DE78-479D-9975-DC7D1F90E5D8}" dt="2022-05-20T10:34:27.054" v="249" actId="6549"/>
          <ac:spMkLst>
            <pc:docMk/>
            <pc:sldMk cId="4098131813" sldId="322"/>
            <ac:spMk id="3" creationId="{00000000-0000-0000-0000-000000000000}"/>
          </ac:spMkLst>
        </pc:spChg>
      </pc:sldChg>
      <pc:sldChg chg="modSp add modAnim">
        <pc:chgData name="Damian Wąsek" userId="175d699ae300eb0d" providerId="LiveId" clId="{A4F05892-DE78-479D-9975-DC7D1F90E5D8}" dt="2022-05-20T10:35:48.893" v="259" actId="6549"/>
        <pc:sldMkLst>
          <pc:docMk/>
          <pc:sldMk cId="723714807" sldId="323"/>
        </pc:sldMkLst>
        <pc:spChg chg="mod">
          <ac:chgData name="Damian Wąsek" userId="175d699ae300eb0d" providerId="LiveId" clId="{A4F05892-DE78-479D-9975-DC7D1F90E5D8}" dt="2022-05-20T10:35:48.893" v="259" actId="6549"/>
          <ac:spMkLst>
            <pc:docMk/>
            <pc:sldMk cId="723714807" sldId="323"/>
            <ac:spMk id="3" creationId="{00000000-0000-0000-0000-000000000000}"/>
          </ac:spMkLst>
        </pc:spChg>
      </pc:sldChg>
      <pc:sldChg chg="modSp add modAnim">
        <pc:chgData name="Damian Wąsek" userId="175d699ae300eb0d" providerId="LiveId" clId="{A4F05892-DE78-479D-9975-DC7D1F90E5D8}" dt="2022-05-20T10:38:42.493" v="303"/>
        <pc:sldMkLst>
          <pc:docMk/>
          <pc:sldMk cId="3534451559" sldId="324"/>
        </pc:sldMkLst>
        <pc:spChg chg="mod">
          <ac:chgData name="Damian Wąsek" userId="175d699ae300eb0d" providerId="LiveId" clId="{A4F05892-DE78-479D-9975-DC7D1F90E5D8}" dt="2022-05-20T10:36:12.210" v="263" actId="6549"/>
          <ac:spMkLst>
            <pc:docMk/>
            <pc:sldMk cId="3534451559" sldId="324"/>
            <ac:spMk id="3" creationId="{00000000-0000-0000-0000-000000000000}"/>
          </ac:spMkLst>
        </pc:spChg>
      </pc:sldChg>
      <pc:sldChg chg="modSp add modAnim">
        <pc:chgData name="Damian Wąsek" userId="175d699ae300eb0d" providerId="LiveId" clId="{A4F05892-DE78-479D-9975-DC7D1F90E5D8}" dt="2022-05-20T10:36:22.038" v="266" actId="5793"/>
        <pc:sldMkLst>
          <pc:docMk/>
          <pc:sldMk cId="1180834927" sldId="325"/>
        </pc:sldMkLst>
        <pc:spChg chg="mod">
          <ac:chgData name="Damian Wąsek" userId="175d699ae300eb0d" providerId="LiveId" clId="{A4F05892-DE78-479D-9975-DC7D1F90E5D8}" dt="2022-05-20T10:36:22.038" v="266" actId="5793"/>
          <ac:spMkLst>
            <pc:docMk/>
            <pc:sldMk cId="1180834927" sldId="325"/>
            <ac:spMk id="3" creationId="{00000000-0000-0000-0000-000000000000}"/>
          </ac:spMkLst>
        </pc:spChg>
      </pc:sldChg>
      <pc:sldChg chg="modSp add mod modAnim">
        <pc:chgData name="Damian Wąsek" userId="175d699ae300eb0d" providerId="LiveId" clId="{A4F05892-DE78-479D-9975-DC7D1F90E5D8}" dt="2022-05-20T10:38:52.084" v="305"/>
        <pc:sldMkLst>
          <pc:docMk/>
          <pc:sldMk cId="739518392" sldId="326"/>
        </pc:sldMkLst>
        <pc:spChg chg="mod">
          <ac:chgData name="Damian Wąsek" userId="175d699ae300eb0d" providerId="LiveId" clId="{A4F05892-DE78-479D-9975-DC7D1F90E5D8}" dt="2022-05-20T10:37:18.431" v="290" actId="20577"/>
          <ac:spMkLst>
            <pc:docMk/>
            <pc:sldMk cId="739518392" sldId="326"/>
            <ac:spMk id="2" creationId="{00000000-0000-0000-0000-000000000000}"/>
          </ac:spMkLst>
        </pc:spChg>
        <pc:spChg chg="mod">
          <ac:chgData name="Damian Wąsek" userId="175d699ae300eb0d" providerId="LiveId" clId="{A4F05892-DE78-479D-9975-DC7D1F90E5D8}" dt="2022-05-20T10:37:39.525" v="295" actId="6549"/>
          <ac:spMkLst>
            <pc:docMk/>
            <pc:sldMk cId="739518392" sldId="326"/>
            <ac:spMk id="3" creationId="{00000000-0000-0000-0000-000000000000}"/>
          </ac:spMkLst>
        </pc:spChg>
      </pc:sldChg>
      <pc:sldChg chg="modSp add modAnim">
        <pc:chgData name="Damian Wąsek" userId="175d699ae300eb0d" providerId="LiveId" clId="{A4F05892-DE78-479D-9975-DC7D1F90E5D8}" dt="2022-05-20T10:38:59.781" v="307"/>
        <pc:sldMkLst>
          <pc:docMk/>
          <pc:sldMk cId="1162946118" sldId="327"/>
        </pc:sldMkLst>
        <pc:spChg chg="mod">
          <ac:chgData name="Damian Wąsek" userId="175d699ae300eb0d" providerId="LiveId" clId="{A4F05892-DE78-479D-9975-DC7D1F90E5D8}" dt="2022-05-20T10:37:46.145" v="297" actId="113"/>
          <ac:spMkLst>
            <pc:docMk/>
            <pc:sldMk cId="1162946118" sldId="32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pl-PL"/>
              <a:t>Kliknij, aby edytować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5/20/2022</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5/20/2022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8AAA073D-A903-47F8-8D16-77642FB0DF1F}" type="datetimeFigureOut">
              <a:rPr lang="en-US" dirty="0"/>
              <a:t>5/20/2022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5/20/2022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5/20/2022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5/20/2022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5/20/2022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pl-PL"/>
              <a:t>Kliknij, aby edytować styl</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8E665CEB-0076-4E37-B880-BCEA9784DE0A}" type="datetimeFigureOut">
              <a:rPr lang="en-US" dirty="0"/>
              <a:t>5/20/2022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pl-PL"/>
              <a:t>Kliknij, aby edytować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6149E5E-3896-4118-99A7-7B85668F1C5E}" type="datetimeFigureOut">
              <a:rPr lang="en-US" dirty="0"/>
              <a:t>5/20/2022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C40F4739-9812-4A9F-890D-2AD6BA5F6EE8}" type="datetimeFigureOut">
              <a:rPr lang="en-US" dirty="0"/>
              <a:t>5/20/2022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pl-PL"/>
              <a:t>Kliknij, aby edytować styl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18845AC5-A3F8-44AA-BA8F-596CDCC976D3}" type="datetimeFigureOut">
              <a:rPr lang="en-US" dirty="0"/>
              <a:t>5/20/2022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pl-PL"/>
              <a:t>Kliknij, aby edytować styl</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4" name="Date Placeholder 3"/>
          <p:cNvSpPr>
            <a:spLocks noGrp="1"/>
          </p:cNvSpPr>
          <p:nvPr>
            <p:ph type="dt" sz="half" idx="10"/>
          </p:nvPr>
        </p:nvSpPr>
        <p:spPr/>
        <p:txBody>
          <a:bodyPr/>
          <a:lstStyle/>
          <a:p>
            <a:fld id="{C873B183-A821-4095-A363-9EC968635539}" type="datetimeFigureOut">
              <a:rPr lang="en-US" dirty="0"/>
              <a:t>5/20/2022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174D01B4-0AA5-45E6-B2E6-5FA4078AEBCF}" type="datetimeFigureOut">
              <a:rPr lang="en-US" dirty="0"/>
              <a:t>5/20/2022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5/20/2022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pl-PL"/>
              <a:t>Kliknij, aby edytować styl</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5/20/2022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nchorCtr="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5/20/2022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pl-PL"/>
              <a:t>Kliknij, aby edytować styl</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5/20/2022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pl-PL"/>
              <a:t>Kliknij, aby edytować styl</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5/20/2022</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154954" y="2099733"/>
            <a:ext cx="9843603" cy="2677648"/>
          </a:xfrm>
        </p:spPr>
        <p:txBody>
          <a:bodyPr/>
          <a:lstStyle/>
          <a:p>
            <a:pPr algn="ctr"/>
            <a:r>
              <a:rPr lang="pl-PL" dirty="0"/>
              <a:t>Kościół otwarty na zmiany</a:t>
            </a:r>
            <a:endParaRPr lang="en-US" i="1" dirty="0"/>
          </a:p>
        </p:txBody>
      </p:sp>
    </p:spTree>
    <p:extLst>
      <p:ext uri="{BB962C8B-B14F-4D97-AF65-F5344CB8AC3E}">
        <p14:creationId xmlns:p14="http://schemas.microsoft.com/office/powerpoint/2010/main" val="50217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Jednym z najbardziej istotnych zagadnień teologicznych, mającym wielki wpływ na kształtowanie się nauczania Kościoła i poważne przełożenie na duszpasterstwo, jest </a:t>
            </a:r>
            <a:r>
              <a:rPr lang="pl-PL" sz="2000" u="sng" dirty="0"/>
              <a:t>ewolucja dogmatów</a:t>
            </a:r>
            <a:r>
              <a:rPr lang="pl-PL" sz="2000" dirty="0"/>
              <a:t>. Dogmat można rozumieć jako konkretne twierdzenie, sformułowane i podane do wierzenia przez kompetentny organ z taką mocą, że odmowa jego przyjęcia skutkuje zaciągnięciem kar kościelnych. </a:t>
            </a:r>
          </a:p>
          <a:p>
            <a:pPr algn="just"/>
            <a:r>
              <a:rPr lang="pl-PL" sz="2000" dirty="0"/>
              <a:t>Taką kompetentną władzą w Kościele jest:</a:t>
            </a:r>
          </a:p>
          <a:p>
            <a:pPr marL="803275" algn="just"/>
            <a:r>
              <a:rPr lang="pl-PL" sz="2000" dirty="0"/>
              <a:t>sobór powszechny z papieżem</a:t>
            </a:r>
          </a:p>
          <a:p>
            <a:pPr marL="803275" algn="just"/>
            <a:r>
              <a:rPr lang="pl-PL" sz="2000" dirty="0"/>
              <a:t>sam Ojciec Święty, wypowiadający się </a:t>
            </a:r>
            <a:r>
              <a:rPr lang="pl-PL" sz="2000" i="1" dirty="0"/>
              <a:t>ex cathedra</a:t>
            </a:r>
            <a:r>
              <a:rPr lang="pl-PL" sz="2000" dirty="0"/>
              <a:t> – czyli mocą władzy nauczania związanej z zasiadaniem na stolicy Piotrowej. </a:t>
            </a:r>
          </a:p>
          <a:p>
            <a:pPr algn="just"/>
            <a:r>
              <a:rPr lang="pl-PL" sz="2000" dirty="0"/>
              <a:t>Choć robi się to rzadko, można rozszerzyć definicję dogmatu o wszystkie sformułowania prawd wiary – zarówno te nieomylne jak i nie posiadające takiego przywileju, mówiąc o całym nauczaniu Kościoła. </a:t>
            </a:r>
          </a:p>
        </p:txBody>
      </p:sp>
    </p:spTree>
    <p:extLst>
      <p:ext uri="{BB962C8B-B14F-4D97-AF65-F5344CB8AC3E}">
        <p14:creationId xmlns:p14="http://schemas.microsoft.com/office/powerpoint/2010/main" val="233039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Bardzo ważne jest, by pamiętać, że każdy dogmat musi mieć swoje </a:t>
            </a:r>
            <a:r>
              <a:rPr lang="pl-PL" sz="2000" u="sng" dirty="0"/>
              <a:t>źródło w Piśmie Świętym lub Tradycji Apostolskiej</a:t>
            </a:r>
            <a:r>
              <a:rPr lang="pl-PL" sz="2000" dirty="0"/>
              <a:t>, a więc ustnym przekazie nauczania i sposobu postępowania Jezusa przez naocznych świadków, pielęgnowanym i rozpowszechnianym w Kościele od czasów apostolskich.</a:t>
            </a:r>
          </a:p>
          <a:p>
            <a:pPr algn="just"/>
            <a:r>
              <a:rPr lang="pl-PL" sz="2000" dirty="0"/>
              <a:t>Pojęcie </a:t>
            </a:r>
            <a:r>
              <a:rPr lang="pl-PL" sz="2000" u="sng" dirty="0"/>
              <a:t>„ewolucja dogmatu”</a:t>
            </a:r>
            <a:r>
              <a:rPr lang="pl-PL" sz="2000" dirty="0"/>
              <a:t> stosuje się, by nazwać proces dojrzewania prawd wiary od samego początku Kościoła do momentu ich sformułowania oraz późniejsze zmiany w interpretacji już sformułowanych orzeczeń.</a:t>
            </a:r>
          </a:p>
          <a:p>
            <a:pPr algn="just"/>
            <a:r>
              <a:rPr lang="pl-PL" sz="2000" dirty="0"/>
              <a:t>W tej konferencji chciałbym odpowiedzieć na pytanie: </a:t>
            </a:r>
            <a:r>
              <a:rPr lang="pl-PL" sz="2000" b="1" dirty="0"/>
              <a:t>Dlaczego Kościół musi w ogóle cokolwiek zmieniać?</a:t>
            </a:r>
          </a:p>
        </p:txBody>
      </p:sp>
    </p:spTree>
    <p:extLst>
      <p:ext uri="{BB962C8B-B14F-4D97-AF65-F5344CB8AC3E}">
        <p14:creationId xmlns:p14="http://schemas.microsoft.com/office/powerpoint/2010/main" val="206234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Wprowadzenie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Proponuję następujące kroki w refleksji:</a:t>
            </a:r>
          </a:p>
          <a:p>
            <a:pPr marL="803275" algn="just"/>
            <a:r>
              <a:rPr lang="pl-PL" sz="2000" dirty="0"/>
              <a:t>z pola natury nauczania Kościoła</a:t>
            </a:r>
          </a:p>
          <a:p>
            <a:pPr marL="803275" algn="just"/>
            <a:r>
              <a:rPr lang="pl-PL" sz="2000" dirty="0"/>
              <a:t>z zakresu hermeneutyki teologicznej</a:t>
            </a:r>
          </a:p>
          <a:p>
            <a:pPr marL="803275" algn="just"/>
            <a:r>
              <a:rPr lang="pl-PL" sz="2000" dirty="0"/>
              <a:t>Kościół musi uwzględniać historyczność formuł</a:t>
            </a:r>
          </a:p>
          <a:p>
            <a:pPr marL="803275" algn="just"/>
            <a:r>
              <a:rPr lang="pl-PL" sz="2000" dirty="0"/>
              <a:t>Kościół musi uwzględniać hierarchię prawd</a:t>
            </a:r>
          </a:p>
          <a:p>
            <a:pPr marL="803275" algn="just"/>
            <a:r>
              <a:rPr lang="pl-PL" sz="2000" dirty="0"/>
              <a:t>Kościół musi uwzględniać różne konteksty</a:t>
            </a:r>
          </a:p>
          <a:p>
            <a:pPr marL="803275" algn="just"/>
            <a:r>
              <a:rPr lang="pl-PL" sz="2000" dirty="0"/>
              <a:t>Wnioski pastoralne</a:t>
            </a:r>
          </a:p>
        </p:txBody>
      </p:sp>
    </p:spTree>
    <p:extLst>
      <p:ext uri="{BB962C8B-B14F-4D97-AF65-F5344CB8AC3E}">
        <p14:creationId xmlns:p14="http://schemas.microsoft.com/office/powerpoint/2010/main" val="28257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O różnych rodzajach prawd</a:t>
            </a:r>
            <a:br>
              <a:rPr lang="pl-PL" b="1" dirty="0"/>
            </a:br>
            <a:r>
              <a:rPr lang="pl-PL" b="1" dirty="0"/>
              <a:t>w Kościele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Najogólniej mówiąc, w Kościele mamy </a:t>
            </a:r>
            <a:r>
              <a:rPr lang="pl-PL" sz="2000" b="1" i="1" dirty="0"/>
              <a:t>dwa rodzaje prawd</a:t>
            </a:r>
            <a:r>
              <a:rPr lang="pl-PL" sz="2000" dirty="0"/>
              <a:t>: </a:t>
            </a:r>
            <a:r>
              <a:rPr lang="pl-PL" sz="2000" u="sng" dirty="0"/>
              <a:t>Boże i kościelne</a:t>
            </a:r>
            <a:r>
              <a:rPr lang="pl-PL" sz="2000" dirty="0"/>
              <a:t>. </a:t>
            </a:r>
          </a:p>
          <a:p>
            <a:pPr algn="just"/>
            <a:r>
              <a:rPr lang="pl-PL" sz="2000" dirty="0"/>
              <a:t>Te pierwsze są </a:t>
            </a:r>
            <a:r>
              <a:rPr lang="pl-PL" sz="2000" u="sng" dirty="0"/>
              <a:t>przełożeniem na język doktryny woli Bożej, rozpoznawanej przez Magisterium Kościoła, a więc papieża i biskupów</a:t>
            </a:r>
            <a:r>
              <a:rPr lang="pl-PL" sz="2000" dirty="0"/>
              <a:t>. Powinny się rozwijać i być pogłębiane</a:t>
            </a:r>
          </a:p>
          <a:p>
            <a:pPr algn="just"/>
            <a:r>
              <a:rPr lang="pl-PL" sz="2000" dirty="0"/>
              <a:t>Te drugie są </a:t>
            </a:r>
            <a:r>
              <a:rPr lang="pl-PL" sz="2000" u="sng" dirty="0"/>
              <a:t>pomocne w zachowywaniu pierwszych w konkretnych czasach i miejscach</a:t>
            </a:r>
            <a:r>
              <a:rPr lang="pl-PL" sz="2000" dirty="0"/>
              <a:t>. </a:t>
            </a:r>
            <a:r>
              <a:rPr lang="pl-PL" sz="2000" b="1" i="1" dirty="0"/>
              <a:t>Tradycje kościelne</a:t>
            </a:r>
            <a:r>
              <a:rPr lang="pl-PL" sz="2000" dirty="0"/>
              <a:t> powinny być </a:t>
            </a:r>
            <a:r>
              <a:rPr lang="pl-PL" sz="2000" u="sng" dirty="0"/>
              <a:t>szanowane, ale jeśli Magisterium Kościoła oceni, że się zdezaktualizowały i nie pomagają już wiernym w lepszej realizacji woli Bożej, można je modyfikować a nawet spokojnie z nich zrezygnować</a:t>
            </a:r>
            <a:r>
              <a:rPr lang="pl-PL" sz="2000" dirty="0"/>
              <a:t>. </a:t>
            </a:r>
          </a:p>
        </p:txBody>
      </p:sp>
    </p:spTree>
    <p:extLst>
      <p:ext uri="{BB962C8B-B14F-4D97-AF65-F5344CB8AC3E}">
        <p14:creationId xmlns:p14="http://schemas.microsoft.com/office/powerpoint/2010/main" val="33251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O różnych rodzajach prawd</a:t>
            </a:r>
            <a:br>
              <a:rPr lang="pl-PL" b="1" dirty="0"/>
            </a:br>
            <a:r>
              <a:rPr lang="pl-PL" b="1" dirty="0"/>
              <a:t>w Kościele</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Do tych drugich należy między innymi kształt liturgii – ludzkie są zasady zarówno trydenckiej jak i watykańskiej, więc nie rozumiem tych, którzy którąś z nich kanonizują; do tradycji kościelnych należą reguły zakonne, więc jeśli jakieś zgromadzenie nie ma pomysłu na ewangelizację we współczesności, należy zakończyć jego działalność i zainwestować w nowe zakony; ludzki jest celibat, podziały administracyjne itd. </a:t>
            </a:r>
          </a:p>
          <a:p>
            <a:pPr algn="just"/>
            <a:r>
              <a:rPr lang="pl-PL" sz="2000" u="sng" dirty="0"/>
              <a:t>Ważne, by nie podpisywać pod wszystkim Pana Boga, bo może to i łatwiejsze z punktu widzenia dyscyplinowania ludzi, ale docelowo przynosi więcej szkody niż pożytku</a:t>
            </a:r>
            <a:r>
              <a:rPr lang="pl-PL" sz="2000" dirty="0"/>
              <a:t>.</a:t>
            </a:r>
          </a:p>
          <a:p>
            <a:pPr algn="just"/>
            <a:r>
              <a:rPr lang="pl-PL" sz="2000" dirty="0"/>
              <a:t>Trzeba się starać uzasadniać wiernym wszystkie nasze pomysły duszpasterskie, tłumacząc, w jaki sposób pomogą im w realizacji Ewangelii – jeśli nie jesteśmy w stanie, może warto z niektórych form zrezygnować.</a:t>
            </a:r>
          </a:p>
        </p:txBody>
      </p:sp>
    </p:spTree>
    <p:extLst>
      <p:ext uri="{BB962C8B-B14F-4D97-AF65-F5344CB8AC3E}">
        <p14:creationId xmlns:p14="http://schemas.microsoft.com/office/powerpoint/2010/main" val="282630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O naturze głosu Boga</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Wydawać by się mogło, że </a:t>
            </a:r>
            <a:r>
              <a:rPr lang="pl-PL" sz="2000" u="sng" dirty="0"/>
              <a:t>twierdzenia zapisane w dogmatach i wynikające bezpośrednio z Biblii są pewne</a:t>
            </a:r>
            <a:r>
              <a:rPr lang="pl-PL" sz="2000" dirty="0"/>
              <a:t> i stanowią najpoważniejszy argument w każdej dyskusji teologicznej. Tak, ale z jednym zastrzeżeniem: </a:t>
            </a:r>
            <a:r>
              <a:rPr lang="pl-PL" sz="2000" b="1" i="1" dirty="0"/>
              <a:t>jeśli zostaną właściwie zinterpretowane</a:t>
            </a:r>
            <a:r>
              <a:rPr lang="pl-PL" sz="2000" dirty="0"/>
              <a:t>. </a:t>
            </a:r>
          </a:p>
          <a:p>
            <a:pPr algn="just"/>
            <a:r>
              <a:rPr lang="pl-PL" sz="2000" dirty="0"/>
              <a:t>Dlaczego konieczna jest interpretacja nawet tych Bożych praw? </a:t>
            </a:r>
          </a:p>
          <a:p>
            <a:pPr algn="just"/>
            <a:r>
              <a:rPr lang="pl-PL" sz="2000" dirty="0"/>
              <a:t>Ponieważ nie ma czegoś takiego, jak nagi głos Pana Boga. </a:t>
            </a:r>
            <a:r>
              <a:rPr lang="pl-PL" sz="2000" b="1" i="1" dirty="0"/>
              <a:t>Bóg zawsze przemawia w kontekście</a:t>
            </a:r>
            <a:r>
              <a:rPr lang="pl-PL" sz="2000" dirty="0"/>
              <a:t> – nawet Wcielenie Jezusa było „zrzutowaniem w kontekst”</a:t>
            </a:r>
          </a:p>
          <a:p>
            <a:pPr algn="just"/>
            <a:r>
              <a:rPr lang="pl-PL" sz="2000" dirty="0"/>
              <a:t>To dlatego mamy np. </a:t>
            </a:r>
            <a:r>
              <a:rPr lang="pl-PL" sz="2000" u="sng" dirty="0"/>
              <a:t>Uroczystość Chrystusa Dobrego Pasterza, że On mówił w środowisku palestyńskim, a nie dlatego, że zawód pasterski jest bardziej Boży niż kierowca autokarów</a:t>
            </a:r>
            <a:r>
              <a:rPr lang="pl-PL" sz="2000" dirty="0"/>
              <a:t>. Chciał On przekazać poszczególne elementy uniwersalnego Bożego planu w sposób, w który odbiorca będzie w stanie najlepiej go odczytać i zrozumieć. </a:t>
            </a:r>
          </a:p>
        </p:txBody>
      </p:sp>
    </p:spTree>
    <p:extLst>
      <p:ext uri="{BB962C8B-B14F-4D97-AF65-F5344CB8AC3E}">
        <p14:creationId xmlns:p14="http://schemas.microsoft.com/office/powerpoint/2010/main" val="283330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O naturze głosu Boga</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Podobnie z poszczególnymi Ewangeliami – to interpretacje słów i zachowania Pana dla konkretnych odbiorców. Dlatego mamy </a:t>
            </a:r>
            <a:r>
              <a:rPr lang="pl-PL" sz="2000" u="sng" dirty="0"/>
              <a:t>aż cztery opowiadania i w każdym z nich minimalne różnice</a:t>
            </a:r>
            <a:r>
              <a:rPr lang="pl-PL" sz="2000" dirty="0"/>
              <a:t>. Przykładowo, Mateusz pisał do chrześcijan pochodzenia żydowskiego, więc więcej tam nawiązań do Starego Testamentu niż u Łukasza, lekarza piszącego do pogan, a więc akcentującego cuda, którymi pogan łatwiej przekonać niż proroctwami.</a:t>
            </a:r>
          </a:p>
          <a:p>
            <a:pPr algn="just"/>
            <a:r>
              <a:rPr lang="pl-PL" sz="2000" dirty="0"/>
              <a:t>Istota prawd wiary ukryta jest pod „ubraniem” kontekstu i dotarcie do niej wymaga ciągłego pytania: </a:t>
            </a:r>
            <a:r>
              <a:rPr lang="pl-PL" sz="2000" b="1" i="1" dirty="0"/>
              <a:t>co uniwersalnego w tekstach zwanych objawionymi Bóg chce powiedzieć przez ten czy inny obraz, a co stanowi jedynie formę komunikacji z ówczesnymi odbiorcami</a:t>
            </a:r>
            <a:r>
              <a:rPr lang="pl-PL" sz="2000" dirty="0"/>
              <a:t>. To zadanie dla teologów, a szczególnie kaznodziejów – rozkodować tekst, by dotrzeć do istoty i zakodować w nowy sposób, czytelny dla współczesnego odbiorcy. </a:t>
            </a:r>
          </a:p>
        </p:txBody>
      </p:sp>
    </p:spTree>
    <p:extLst>
      <p:ext uri="{BB962C8B-B14F-4D97-AF65-F5344CB8AC3E}">
        <p14:creationId xmlns:p14="http://schemas.microsoft.com/office/powerpoint/2010/main" val="66175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O naturze głosu Boga</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W tym procesie pomóc może znajomość pierwotnych kontekstów, tradycja odczytywania, wskazówki Magisterium Kościoła, ale trzeba uważać, by zagłębiając się w historię, </a:t>
            </a:r>
            <a:r>
              <a:rPr lang="pl-PL" sz="2000" b="1" i="1" dirty="0"/>
              <a:t>nie dogmatyzować kontekstów</a:t>
            </a:r>
            <a:r>
              <a:rPr lang="pl-PL" sz="2000" dirty="0"/>
              <a:t>. Jeśli tak się dzieje, </a:t>
            </a:r>
            <a:r>
              <a:rPr lang="pl-PL" sz="2000" u="sng" dirty="0"/>
              <a:t>relacja z Bogiem przestaje być żywym dialogiem, a staje się odgrywaniem ról napisanych w scenariuszu przez jakiegoś teologa lub biskupa, albo papieża w przeszłości, dla tamtych ludzi i z tamtym stanem wiedzy</a:t>
            </a:r>
            <a:r>
              <a:rPr lang="pl-PL" sz="2000" dirty="0"/>
              <a:t>. </a:t>
            </a:r>
          </a:p>
          <a:p>
            <a:pPr algn="just"/>
            <a:r>
              <a:rPr lang="pl-PL" sz="2000" dirty="0"/>
              <a:t>To wielka pokusa, szczególnie w odniesieniu do tekstów tak wybitnych interpretatorów jak św. Tomasz z Akwinu czy tak znaczących jak Sobór Trydencki – zrobili to tak dobrze, że wiele pokoleń wciąż myśli, że to głos Boga, a nie jedynie jedna z jego interpretacji. </a:t>
            </a:r>
          </a:p>
        </p:txBody>
      </p:sp>
    </p:spTree>
    <p:extLst>
      <p:ext uri="{BB962C8B-B14F-4D97-AF65-F5344CB8AC3E}">
        <p14:creationId xmlns:p14="http://schemas.microsoft.com/office/powerpoint/2010/main" val="108809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O naturze głosu Boga</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W przypadku samej Biblii mieliśmy do czynienia z upieraniem się przy siedmiu dniach stworzenia świata czy centralnym miejscu Ziemi we wszechświecie, ponieważ </a:t>
            </a:r>
            <a:r>
              <a:rPr lang="pl-PL" sz="2000" dirty="0" err="1"/>
              <a:t>Jozue</a:t>
            </a:r>
            <a:r>
              <a:rPr lang="pl-PL" sz="2000" dirty="0"/>
              <a:t> ruszył słońce. Dziś tamte przykłady wydają się być abstrakcyjne, ale jednocześnie </a:t>
            </a:r>
            <a:r>
              <a:rPr lang="pl-PL" sz="2000" b="1" i="1" dirty="0"/>
              <a:t>słyszymy kolejnych mówców, podpierających swoje tezy wygodnymi dla nich cytatami z Biblii, z jednoczesnym twierdzeniem, że te niewygodne należy czytać interpretując</a:t>
            </a:r>
            <a:r>
              <a:rPr lang="pl-PL" sz="2000" dirty="0"/>
              <a:t>. </a:t>
            </a:r>
          </a:p>
          <a:p>
            <a:pPr algn="just"/>
            <a:r>
              <a:rPr lang="pl-PL" sz="2000" dirty="0"/>
              <a:t>Przykład: gdy czytamy, że </a:t>
            </a:r>
            <a:r>
              <a:rPr lang="pl-PL" sz="2000" i="1" dirty="0"/>
              <a:t>biskup powinien być mężem jednej żony, bo inaczej nie może rządzić Kościołem</a:t>
            </a:r>
            <a:r>
              <a:rPr lang="pl-PL" sz="2000" dirty="0"/>
              <a:t> to tylko kwestia kontekstualna, ale wtedy, gdy cytujemy tekst: </a:t>
            </a:r>
            <a:r>
              <a:rPr lang="pl-PL" sz="2000" i="1" dirty="0"/>
              <a:t>każdy kto oddala swoją żonę i bierze inną, dopuszcza się cudzołóstwa</a:t>
            </a:r>
            <a:r>
              <a:rPr lang="pl-PL" sz="2000" dirty="0"/>
              <a:t> – to już z pewnością nie jest kontekst. </a:t>
            </a:r>
          </a:p>
        </p:txBody>
      </p:sp>
    </p:spTree>
    <p:extLst>
      <p:ext uri="{BB962C8B-B14F-4D97-AF65-F5344CB8AC3E}">
        <p14:creationId xmlns:p14="http://schemas.microsoft.com/office/powerpoint/2010/main" val="326829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O naturze głosu Boga</a:t>
            </a:r>
          </a:p>
        </p:txBody>
      </p:sp>
      <p:sp>
        <p:nvSpPr>
          <p:cNvPr id="3" name="Symbol zastępczy zawartości 2"/>
          <p:cNvSpPr>
            <a:spLocks noGrp="1"/>
          </p:cNvSpPr>
          <p:nvPr>
            <p:ph idx="1"/>
          </p:nvPr>
        </p:nvSpPr>
        <p:spPr>
          <a:xfrm>
            <a:off x="598207" y="2356834"/>
            <a:ext cx="10876870" cy="4300340"/>
          </a:xfrm>
        </p:spPr>
        <p:txBody>
          <a:bodyPr>
            <a:noAutofit/>
          </a:bodyPr>
          <a:lstStyle/>
          <a:p>
            <a:pPr algn="just"/>
            <a:r>
              <a:rPr lang="pl-PL" sz="2000" dirty="0"/>
              <a:t>Biblia nie jest </a:t>
            </a:r>
            <a:r>
              <a:rPr lang="pl-PL" sz="2000" u="sng" dirty="0"/>
              <a:t>rezerwuarem cytatów</a:t>
            </a:r>
            <a:r>
              <a:rPr lang="pl-PL" sz="2000" dirty="0"/>
              <a:t>, którymi można żonglować, by osiągnąć zamierzone wcześniej cele, ale </a:t>
            </a:r>
            <a:r>
              <a:rPr lang="pl-PL" sz="2000" b="1" dirty="0"/>
              <a:t>opowiadaniem o miłości Boga do człowieka</a:t>
            </a:r>
            <a:r>
              <a:rPr lang="pl-PL" sz="2000" dirty="0"/>
              <a:t>, z którego należy czerpać, by ludzie każdej epoki zrozumieli, że są kochani i tej miłości doświadczyli. </a:t>
            </a:r>
          </a:p>
          <a:p>
            <a:pPr algn="just"/>
            <a:r>
              <a:rPr lang="pl-PL" sz="2000" dirty="0"/>
              <a:t>To zadanie należy przede wszystkim do papieża i biskupów, jako autentycznych nauczycieli wiary, ale nie jesteśmy z jego realizacji zwolnieni i my, ponieważ Duch Święty działa w sercu każdego wierzącego, przybliżając go do prawdy.</a:t>
            </a:r>
          </a:p>
        </p:txBody>
      </p:sp>
    </p:spTree>
    <p:extLst>
      <p:ext uri="{BB962C8B-B14F-4D97-AF65-F5344CB8AC3E}">
        <p14:creationId xmlns:p14="http://schemas.microsoft.com/office/powerpoint/2010/main" val="73792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historyczność formuł</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Myśląc o funkcjonowaniu Kościoła, konieczne jest postępowanie w kluczu </a:t>
            </a:r>
            <a:r>
              <a:rPr lang="pl-PL" sz="2000" b="1" i="1" dirty="0"/>
              <a:t>zachowywania Tradycji – nie można wymyślać teologii od podstaw w każdym nowym pokoleniu</a:t>
            </a:r>
            <a:r>
              <a:rPr lang="pl-PL" sz="2000" dirty="0"/>
              <a:t>. </a:t>
            </a:r>
          </a:p>
          <a:p>
            <a:pPr algn="just"/>
            <a:r>
              <a:rPr lang="pl-PL" sz="2000" dirty="0"/>
              <a:t>Ważne jest jednak odpowiednie definiowanie „zachowywania Tradycji” jako </a:t>
            </a:r>
            <a:r>
              <a:rPr lang="pl-PL" sz="2000" u="sng" dirty="0"/>
              <a:t>próba zrozumienia i rozwinięcia dziedzictwa przodków, a nie jako przechowywanie obiektów muzealnych z rąk do rąk, albo zapraszanie wiernych, bo obejrzeli relikty przeszłości, postawione na półce Kościoła za wypolerowaną szybą</a:t>
            </a:r>
            <a:r>
              <a:rPr lang="pl-PL" sz="2000" dirty="0"/>
              <a:t>. Tradycja nie jest skamieliną, a Kościół to nie muzeum. Używając metafory ogniska, kard. Kasper stwierdził, że należy przekazywać ogień a nie popiół. </a:t>
            </a:r>
          </a:p>
          <a:p>
            <a:pPr algn="just"/>
            <a:r>
              <a:rPr lang="pl-PL" sz="2000" dirty="0"/>
              <a:t>Można rozwinąć tę metaforę pisząc, że konkretne sformułowania spalają się podczas eksploatacji w określonym momencie historii i rozwój Tradycji polega na stawianiu sobie pytania: </a:t>
            </a:r>
            <a:r>
              <a:rPr lang="pl-PL" sz="2000" b="1" i="1" dirty="0"/>
              <a:t>jakich wartości one wtedy miały strzec i co dziś może strzec tych samych wartości, ponieważ nie forma ochrony, ale jej przedmiot stanowi element do przekazania</a:t>
            </a:r>
            <a:r>
              <a:rPr lang="pl-PL" sz="2000" dirty="0"/>
              <a:t>.</a:t>
            </a:r>
          </a:p>
        </p:txBody>
      </p:sp>
    </p:spTree>
    <p:extLst>
      <p:ext uri="{BB962C8B-B14F-4D97-AF65-F5344CB8AC3E}">
        <p14:creationId xmlns:p14="http://schemas.microsoft.com/office/powerpoint/2010/main" val="253747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historyczność formuł</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Ewangelia jest zawsze i wszędzie taka sama. Jest ona jednak dziełem bosko-ludzkim, a w konsekwencji, tekstem przekraczającym nasze możliwości poznawcze. </a:t>
            </a:r>
            <a:r>
              <a:rPr lang="pl-PL" sz="2000" u="sng" dirty="0"/>
              <a:t>Możemy się zbliżać do odkrycia pełni jej zawartości, ale musimy być świadomi, że zawsze będzie nas zaskakiwać nowością, uniwersalnością i </a:t>
            </a:r>
            <a:r>
              <a:rPr lang="pl-PL" sz="2000" b="1" i="1" u="sng" dirty="0"/>
              <a:t>nie możemy pozwolić sobie na komfort zakończenia poszukiwań Bożego sensu, na przekonanie, że już wszystko wiemy i znaleźliśmy najbardziej Boże rozwiązanie.</a:t>
            </a:r>
            <a:r>
              <a:rPr lang="pl-PL" sz="2000" dirty="0"/>
              <a:t> </a:t>
            </a:r>
          </a:p>
          <a:p>
            <a:pPr algn="just"/>
            <a:r>
              <a:rPr lang="pl-PL" sz="2000" dirty="0"/>
              <a:t>W tym kluczu należy czytać wypowiedź Franciszka: </a:t>
            </a:r>
            <a:r>
              <a:rPr lang="pl-PL" sz="2000" i="1" dirty="0"/>
              <a:t>w Kościele konieczna jest jedność doktryny i działania, ale to nie przeszkadza, by istniały różne sposoby interpretowania pewnych aspektów nauczania lub niektórych wynikających z niego konsekwencji. Będzie się tak działo, aż Duch nie doprowadzi nas do całej prawdy (por. J 16, 13), to znaczy, kiedy wprowadzi nas w pełni w tajemnicę Chrystusa i będziemy mogli widzieć wszystko Jego spojrzeniem</a:t>
            </a:r>
            <a:r>
              <a:rPr lang="pl-PL" sz="2000" dirty="0"/>
              <a:t> (AL 3).</a:t>
            </a:r>
          </a:p>
        </p:txBody>
      </p:sp>
    </p:spTree>
    <p:extLst>
      <p:ext uri="{BB962C8B-B14F-4D97-AF65-F5344CB8AC3E}">
        <p14:creationId xmlns:p14="http://schemas.microsoft.com/office/powerpoint/2010/main" val="108228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historyczność formuł</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Papieżowi nie chodzi o to, </a:t>
            </a:r>
            <a:r>
              <a:rPr lang="pl-PL" sz="2000" u="sng" dirty="0"/>
              <a:t>by dopasowywać Ewangelię do świata i naciągać jej treść z uwagi na obowiązującą modę czy lobbujące środowiska</a:t>
            </a:r>
            <a:r>
              <a:rPr lang="pl-PL" sz="2000" dirty="0"/>
              <a:t>. Bardzo często bywa on krytyczny wobec nieewangelicznych nurtów współczesności i głośno protestuje, nie obawiając się rządów i niektórych wewnętrznych środowisk eklezjalnych. </a:t>
            </a:r>
          </a:p>
          <a:p>
            <a:pPr algn="just"/>
            <a:r>
              <a:rPr lang="pl-PL" sz="2000" dirty="0"/>
              <a:t>Jednocześnie jest on przekonany, że konstruktywny dialog ze światem leży w naturze Kościoła, skąd płynie ostra krytyka Franciszka wobec </a:t>
            </a:r>
            <a:r>
              <a:rPr lang="pl-PL" sz="2000" b="1" i="1" dirty="0"/>
              <a:t>skrajnych konserwatystów</a:t>
            </a:r>
            <a:r>
              <a:rPr lang="pl-PL" sz="2000" dirty="0"/>
              <a:t>, których kard. Kasper nazywa </a:t>
            </a:r>
            <a:r>
              <a:rPr lang="pl-PL" sz="2000" b="1" i="1" dirty="0"/>
              <a:t>ludźmi podporządkowanymi czasom już minionym, niepomnymi na przykazanie ostatniej księgi Biblii, która nakazuje słychać zawsze tego, co Duch i Kościół mówią w każdym czasie</a:t>
            </a:r>
            <a:r>
              <a:rPr lang="pl-PL" sz="2000" dirty="0"/>
              <a:t>.</a:t>
            </a:r>
          </a:p>
        </p:txBody>
      </p:sp>
    </p:spTree>
    <p:extLst>
      <p:ext uri="{BB962C8B-B14F-4D97-AF65-F5344CB8AC3E}">
        <p14:creationId xmlns:p14="http://schemas.microsoft.com/office/powerpoint/2010/main" val="260744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a:t>
            </a:r>
            <a:br>
              <a:rPr lang="pl-PL" b="1" dirty="0"/>
            </a:br>
            <a:r>
              <a:rPr lang="pl-PL" b="1" dirty="0"/>
              <a:t>hierarchię prawd</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Patrząc na różne kryteria rozwoju dogmatu, wydaje się, że najbliższa papieżowi jest ta, którą zdefiniował </a:t>
            </a:r>
            <a:r>
              <a:rPr lang="pl-PL" sz="2000" b="1" i="1" dirty="0"/>
              <a:t>Karl Rahner</a:t>
            </a:r>
            <a:r>
              <a:rPr lang="pl-PL" sz="2000" dirty="0"/>
              <a:t>. Wspomniał on że na drogach owej ewolucji możemy patrzeć wprzód albo wstecz. </a:t>
            </a:r>
          </a:p>
          <a:p>
            <a:pPr algn="just"/>
            <a:r>
              <a:rPr lang="pl-PL" sz="2000" dirty="0"/>
              <a:t>Pierwsze spojrzenie to pytanie o to, </a:t>
            </a:r>
            <a:r>
              <a:rPr lang="pl-PL" sz="2000" b="1" i="1" dirty="0"/>
              <a:t>jakie nowe twierdzenia należałoby zdogmatyzować</a:t>
            </a:r>
            <a:r>
              <a:rPr lang="pl-PL" sz="2000" dirty="0"/>
              <a:t>, by myśl Pana Boga wybrzmiała jeszcze pełniej i precyzyjniej. Rahner ma prostą odpowiedź – najlepiej żadne, ponieważ takich definicji już wystarczy. </a:t>
            </a:r>
          </a:p>
          <a:p>
            <a:pPr algn="just"/>
            <a:r>
              <a:rPr lang="pl-PL" sz="2000" dirty="0"/>
              <a:t>Trochę bardziej skomplikowana jest sprawa ze spojrzeniem wstecz. Dotyczy ono poszukiwania najlepszego kryterium dla reinterpretacji dotychczas sformułowanych dogmatów i twierdzeń, by wydobyć z nich istotę i zakodować w nowym kontekście. Niemiecki teolog oparł własne rozwiązanie na dwóch momentach:</a:t>
            </a:r>
          </a:p>
        </p:txBody>
      </p:sp>
    </p:spTree>
    <p:extLst>
      <p:ext uri="{BB962C8B-B14F-4D97-AF65-F5344CB8AC3E}">
        <p14:creationId xmlns:p14="http://schemas.microsoft.com/office/powerpoint/2010/main" val="411120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a:t>
            </a:r>
            <a:br>
              <a:rPr lang="pl-PL" b="1" dirty="0"/>
            </a:br>
            <a:r>
              <a:rPr lang="pl-PL" b="1" dirty="0"/>
              <a:t>hierarchię prawd</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Pierwszy to </a:t>
            </a:r>
            <a:r>
              <a:rPr lang="pl-PL" sz="2000" i="1" dirty="0" err="1"/>
              <a:t>nexus</a:t>
            </a:r>
            <a:r>
              <a:rPr lang="pl-PL" sz="2000" i="1" dirty="0"/>
              <a:t> </a:t>
            </a:r>
            <a:r>
              <a:rPr lang="pl-PL" sz="2000" i="1" dirty="0" err="1"/>
              <a:t>mysteriorum</a:t>
            </a:r>
            <a:r>
              <a:rPr lang="pl-PL" sz="2000" dirty="0"/>
              <a:t>, a więc </a:t>
            </a:r>
            <a:r>
              <a:rPr lang="pl-PL" sz="2000" u="sng" dirty="0"/>
              <a:t>powiązanie aktualnych interpretacji z dotychczasowym nauczaniem, by pokazać, że reinterpretacje nie stoją w sprzeczności z interpretacjami Objawienia, a jedynie je rozwijają</a:t>
            </a:r>
            <a:r>
              <a:rPr lang="pl-PL" sz="2000" dirty="0"/>
              <a:t>. To na tym polu toczy się największa batalia antypapieska, ponieważ </a:t>
            </a:r>
            <a:r>
              <a:rPr lang="pl-PL" sz="2000" b="1" i="1" dirty="0"/>
              <a:t>zarzuca się Franciszkowi, że zerwał ciągłość Tradycji</a:t>
            </a:r>
            <a:r>
              <a:rPr lang="pl-PL" sz="2000" dirty="0"/>
              <a:t>. </a:t>
            </a:r>
          </a:p>
          <a:p>
            <a:pPr lvl="1" algn="just"/>
            <a:r>
              <a:rPr lang="pl-PL" sz="1800" dirty="0"/>
              <a:t>Zwolennicy Franciszka podkreślają, że nic takiego nie ma miejsca, a wszystkie propozycje mieszczą się w ramach kryteriów ortodoksyjnej ewolucji. Przykładowo, abp Stanisław Gądecki zarzucał, że postanowienia </a:t>
            </a:r>
            <a:r>
              <a:rPr lang="pl-PL" sz="1800" u="sng" dirty="0"/>
              <a:t>synodu nadzwyczajnego były odejściem od stanowiska wypracowanego przez Jana Pawła II</a:t>
            </a:r>
            <a:r>
              <a:rPr lang="pl-PL" sz="1800" dirty="0"/>
              <a:t>, więc są nie do przyjęcia. </a:t>
            </a:r>
          </a:p>
          <a:p>
            <a:pPr lvl="1" algn="just"/>
            <a:r>
              <a:rPr lang="pl-PL" sz="1800" dirty="0"/>
              <a:t>Przeciwnego zdania był między innymi abp </a:t>
            </a:r>
            <a:r>
              <a:rPr lang="pl-PL" sz="1800" dirty="0" err="1"/>
              <a:t>Paglia</a:t>
            </a:r>
            <a:r>
              <a:rPr lang="pl-PL" sz="1800" dirty="0"/>
              <a:t>, utrzymując, że aktualne podejście do małżeństw niesakramentalnych to lepsze rozumienie Objawienia, a </a:t>
            </a:r>
            <a:r>
              <a:rPr lang="pl-PL" sz="1800" dirty="0" err="1"/>
              <a:t>Spadaro</a:t>
            </a:r>
            <a:r>
              <a:rPr lang="pl-PL" sz="1800" dirty="0"/>
              <a:t> zanalizował zagadnienia z teologii małżeństwa Jana Pawła II w kluczu przygotowania przez papieża drogi dla rozwiązań zaproponowanych przez Franciszka.</a:t>
            </a:r>
          </a:p>
        </p:txBody>
      </p:sp>
    </p:spTree>
    <p:extLst>
      <p:ext uri="{BB962C8B-B14F-4D97-AF65-F5344CB8AC3E}">
        <p14:creationId xmlns:p14="http://schemas.microsoft.com/office/powerpoint/2010/main" val="3151265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a:t>
            </a:r>
            <a:br>
              <a:rPr lang="pl-PL" b="1" dirty="0"/>
            </a:br>
            <a:r>
              <a:rPr lang="pl-PL" b="1" dirty="0"/>
              <a:t>hierarchię prawd</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W podobny sposób należy rozumieć powołaną przez papieża </a:t>
            </a:r>
            <a:r>
              <a:rPr lang="pl-PL" sz="2000" u="sng" dirty="0"/>
              <a:t>komisję do zbadania natury diakonatu kobiet w pierwszych wiekach</a:t>
            </a:r>
            <a:r>
              <a:rPr lang="pl-PL" sz="2000" dirty="0"/>
              <a:t>. Grupa teologów będzie analizowała źródła, by odpowiedzieć na pytanie: Czy </a:t>
            </a:r>
            <a:r>
              <a:rPr lang="pl-PL" sz="2000" dirty="0" err="1"/>
              <a:t>diakonise</a:t>
            </a:r>
            <a:r>
              <a:rPr lang="pl-PL" sz="2000" dirty="0"/>
              <a:t> z pierwszych wieków miały podobny status, jak diakoni w tamtym czasie. </a:t>
            </a:r>
          </a:p>
          <a:p>
            <a:pPr lvl="1" algn="just"/>
            <a:r>
              <a:rPr lang="pl-PL" sz="1800" dirty="0"/>
              <a:t>Jeśli tak, można będzie uznać, że późniejsze zakazy udzielania tej posługi kobietom były związane wyłącznie z kontekstem kulturowym i nie należy ich wiązać z wolą Bożą. Można by wtedy pomyśleć o udzielaniu diakonatu kobietom i dziś, a taka decyzja wpisywałaby się w rozwój doktryny. </a:t>
            </a:r>
          </a:p>
          <a:p>
            <a:pPr lvl="1" algn="just"/>
            <a:r>
              <a:rPr lang="pl-PL" sz="1800" dirty="0"/>
              <a:t>Jeśli okaże się, że w pierwszych wiekach występowała jedynie zbieżność nazw, natomiast diakoni z diakonisami nie mieli nic wspólnego, nie można się będzie powoływać na Tradycję, domagając się święcenia kobiet. </a:t>
            </a:r>
          </a:p>
          <a:p>
            <a:pPr lvl="1" algn="just"/>
            <a:r>
              <a:rPr lang="pl-PL" sz="1800" dirty="0"/>
              <a:t>Najtrudniej będzie zdecydować, jeśli wyniki badań nie pozwolą na jednoznaczną odpowiedź, ponieważ wtedy żadne środowisko – ani zwolennicy, ani przeciwnicy nie będą mieli argumentu z ciągłości doktryny.</a:t>
            </a:r>
          </a:p>
        </p:txBody>
      </p:sp>
    </p:spTree>
    <p:extLst>
      <p:ext uri="{BB962C8B-B14F-4D97-AF65-F5344CB8AC3E}">
        <p14:creationId xmlns:p14="http://schemas.microsoft.com/office/powerpoint/2010/main" val="364862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a:t>
            </a:r>
            <a:br>
              <a:rPr lang="pl-PL" b="1" dirty="0"/>
            </a:br>
            <a:r>
              <a:rPr lang="pl-PL" b="1" dirty="0"/>
              <a:t>hierarchię prawd</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b="1" i="1" dirty="0"/>
              <a:t>Jak rozwiązywać takie konflikty i komu przyznać rację w sytuacjach, w których nie ma wyraźnych śladów w źródłach?</a:t>
            </a:r>
            <a:r>
              <a:rPr lang="pl-PL" sz="2000" dirty="0"/>
              <a:t> </a:t>
            </a:r>
          </a:p>
          <a:p>
            <a:pPr algn="just"/>
            <a:r>
              <a:rPr lang="pl-PL" sz="2000" dirty="0"/>
              <a:t>Na chwilę obecną brak jednoznacznych przesłanek, by bezdyskusyjnie stanąć po którejkolwiek ze stron. Spowodowane jest to </a:t>
            </a:r>
            <a:r>
              <a:rPr lang="pl-PL" sz="2000" b="1" i="1" dirty="0"/>
              <a:t>brakiem wyraźnego kryterium demarkacji między tym, co należy do istoty przeszłych stwierdzeń, a ich elementem kontekstualnym, czyli między tym, co absolutnie nie może się zmienić, a przypadłościami aktualnymi tylko w czasach, gdy prawdę wiary formułowano</a:t>
            </a:r>
            <a:r>
              <a:rPr lang="pl-PL" sz="2000" dirty="0"/>
              <a:t>. </a:t>
            </a:r>
          </a:p>
          <a:p>
            <a:pPr algn="just"/>
            <a:r>
              <a:rPr lang="pl-PL" sz="2000" dirty="0"/>
              <a:t>Dopóki takie kryterium nie powstanie – jeśli w ogóle powstanie kiedykolwiek – będą tacy, dla których jakiś aspekt dogmatu będzie miał charakter nieomylny i niezmienny i tacy, którzy potraktują go jako pożywkę wyłącznie dla historyków. </a:t>
            </a:r>
          </a:p>
        </p:txBody>
      </p:sp>
    </p:spTree>
    <p:extLst>
      <p:ext uri="{BB962C8B-B14F-4D97-AF65-F5344CB8AC3E}">
        <p14:creationId xmlns:p14="http://schemas.microsoft.com/office/powerpoint/2010/main" val="249873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a:t>
            </a:r>
            <a:br>
              <a:rPr lang="pl-PL" b="1" dirty="0"/>
            </a:br>
            <a:r>
              <a:rPr lang="pl-PL" b="1" dirty="0"/>
              <a:t>hierarchię prawd</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Przekonanie jednych i drugich będzie oparte wyłącznie </a:t>
            </a:r>
            <a:r>
              <a:rPr lang="pl-PL" sz="2000" u="sng" dirty="0"/>
              <a:t>na poziomie ich wrażliwości na historię lub współczesność, a więc będzie się rodziło w napięciu między wiernością a wiarygodnością. Ci akcentujący wierność historii będą bardziej zachowawczy i restrykcyjni, a zwolennicy daleko idących zmian będą argumentowali, że prawdy wiary należy czytać wciąż na nowo, ponieważ muszą być wiarygodne dla współczesnego członka Kościoła. Najlepszy byłby złoty środek, ale jak na razie trudno określić jego miejsce</a:t>
            </a:r>
            <a:r>
              <a:rPr lang="pl-PL" sz="2000" dirty="0"/>
              <a:t>.</a:t>
            </a:r>
          </a:p>
          <a:p>
            <a:pPr algn="just"/>
            <a:r>
              <a:rPr lang="pl-PL" sz="2000" dirty="0"/>
              <a:t>Drugie kryterium reinterpretacji dogmatów to </a:t>
            </a:r>
            <a:r>
              <a:rPr lang="pl-PL" sz="2000" i="1" dirty="0"/>
              <a:t>hierarchia </a:t>
            </a:r>
            <a:r>
              <a:rPr lang="pl-PL" sz="2000" i="1" dirty="0" err="1"/>
              <a:t>veritatum</a:t>
            </a:r>
            <a:r>
              <a:rPr lang="pl-PL" sz="2000" dirty="0"/>
              <a:t>. Chodzi o </a:t>
            </a:r>
            <a:r>
              <a:rPr lang="pl-PL" sz="2000" b="1" i="1" dirty="0"/>
              <a:t>ustalenie kolejności prawd wiary i odczytywanie ich w taki sposób, by te pomocnicze wspierały tę zasadniczą</a:t>
            </a:r>
            <a:r>
              <a:rPr lang="pl-PL" sz="2000" dirty="0"/>
              <a:t>. Należy więc rozpocząć od wyboru prawdy najważniejszej. </a:t>
            </a:r>
          </a:p>
        </p:txBody>
      </p:sp>
    </p:spTree>
    <p:extLst>
      <p:ext uri="{BB962C8B-B14F-4D97-AF65-F5344CB8AC3E}">
        <p14:creationId xmlns:p14="http://schemas.microsoft.com/office/powerpoint/2010/main" val="16061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 </a:t>
            </a:r>
            <a:br>
              <a:rPr lang="pl-PL" b="1" dirty="0"/>
            </a:br>
            <a:r>
              <a:rPr lang="pl-PL" b="1" dirty="0"/>
              <a:t>hierarchię prawd</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Franciszek nie ma wątpliwości, że jest nią miłosierdzie Boga. W konsekwencji, jak pisał kard. Walter Kasper: </a:t>
            </a:r>
            <a:r>
              <a:rPr lang="pl-PL" sz="2000" i="1" dirty="0"/>
              <a:t>Doktryny określane są często jako nieomylne, ale muszą być interpretowane właśnie z perspektywy miłosierdzia. (…) Miłosierdzie stanowi więc hermeneutykę innych prawd oraz samych przykazań</a:t>
            </a:r>
            <a:r>
              <a:rPr lang="pl-PL" sz="2000" dirty="0"/>
              <a:t>.</a:t>
            </a:r>
          </a:p>
          <a:p>
            <a:pPr algn="just"/>
            <a:r>
              <a:rPr lang="pl-PL" sz="2000" dirty="0"/>
              <a:t>Patrząc z tej perspektywy, rację ma niemiecki kardynał, gdy mówiąc o grzechu Kościoła w ostatnich dziesięcioleciach, wskazuje na </a:t>
            </a:r>
            <a:r>
              <a:rPr lang="pl-PL" sz="2000" u="sng" dirty="0"/>
              <a:t>uleganie pokusie nadmiernej doktrynalności i sądzenia</a:t>
            </a:r>
            <a:r>
              <a:rPr lang="pl-PL" sz="2000" dirty="0"/>
              <a:t>. Tymczasem, zgodnie z przekazem Jezusa, najważniejszymi przykazaniami są dwa nierozłącznie z sobą związane: nakaz miłości Boga i bliźniego: </a:t>
            </a:r>
            <a:r>
              <a:rPr lang="pl-PL" sz="2000" i="1" dirty="0"/>
              <a:t>Będziesz miłował Pana Boga swego z całego swego serca….</a:t>
            </a:r>
            <a:endParaRPr lang="pl-PL" sz="2000" dirty="0"/>
          </a:p>
          <a:p>
            <a:pPr algn="just"/>
            <a:r>
              <a:rPr lang="pl-PL" sz="2000" dirty="0"/>
              <a:t>Wszystkie inne przykazania i dogmaty powinny być interpretowane w taki sposób, by wspomagać te dwa główne, a </a:t>
            </a:r>
            <a:r>
              <a:rPr lang="pl-PL" sz="2000" u="sng" dirty="0"/>
              <a:t>jeśli w stawianych wymaganiach nie wybrzmiewa idea miłości i miłosierdzia, znaczy to, że źle ją rozumiemy i należy podjąć nową refleksję nad ich znaczeniem</a:t>
            </a:r>
            <a:r>
              <a:rPr lang="pl-PL" sz="2000" dirty="0"/>
              <a:t>.</a:t>
            </a:r>
          </a:p>
        </p:txBody>
      </p:sp>
    </p:spTree>
    <p:extLst>
      <p:ext uri="{BB962C8B-B14F-4D97-AF65-F5344CB8AC3E}">
        <p14:creationId xmlns:p14="http://schemas.microsoft.com/office/powerpoint/2010/main" val="86446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a:t>
            </a:r>
            <a:br>
              <a:rPr lang="pl-PL" b="1" dirty="0"/>
            </a:br>
            <a:r>
              <a:rPr lang="pl-PL" b="1" dirty="0"/>
              <a:t>różne konteksty</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Jednym z najpoważniejszych wyzwań dla Kościoła współczesnego jest </a:t>
            </a:r>
            <a:r>
              <a:rPr lang="pl-PL" sz="2000" b="1" i="1" dirty="0"/>
              <a:t>pluralizm kulturowy i globalizacja</a:t>
            </a:r>
            <a:r>
              <a:rPr lang="pl-PL" sz="2000" dirty="0"/>
              <a:t>. W czasach względnej jednorodności świata chrześcijańskiego, łatwo było trafiać z interpretacjami i rozwiązaniami teologicznymi w sposób myślenia wiernych, ponieważ w zdecydowanej większości było to myślenie ukształtowane przez </a:t>
            </a:r>
            <a:r>
              <a:rPr lang="pl-PL" sz="2000" u="sng" dirty="0"/>
              <a:t>cywilizację grecko-rzymską</a:t>
            </a:r>
            <a:r>
              <a:rPr lang="pl-PL" sz="2000" dirty="0"/>
              <a:t>. Pozostałe konteksty geograficzne stanowiły </a:t>
            </a:r>
            <a:r>
              <a:rPr lang="pl-PL" sz="2000" u="sng" dirty="0"/>
              <a:t>obszar misyjny i przedmiot ewangelizacji</a:t>
            </a:r>
            <a:r>
              <a:rPr lang="pl-PL" sz="2000" dirty="0"/>
              <a:t>, więc nie domagały się głośnym krzykiem szerszej inkulturacji chrześcijaństwa. Niewątpliwie sytuacja ta uległa zmianie i do głosu coraz mocniej dochodzą Kościoły lokalne z obu Ameryk, Azji i Afryki. Nie chcą być one traktowane jak odbiorcy nauczania Rzymu, ale próbują wnosić konkretny wkład w to nauczanie. Sama osoba papieża, człowieka z innego świata, jest na to najlepszym dowodem.</a:t>
            </a:r>
          </a:p>
          <a:p>
            <a:pPr algn="just"/>
            <a:r>
              <a:rPr lang="pl-PL" sz="2000" dirty="0"/>
              <a:t>Pojawiające się nowe nurty kulturowe stanową znaki czasu, na które należy spojrzeć przez pryzmat Ewangelii, ale ta dynamika jest dwukierunkowa.</a:t>
            </a:r>
          </a:p>
        </p:txBody>
      </p:sp>
    </p:spTree>
    <p:extLst>
      <p:ext uri="{BB962C8B-B14F-4D97-AF65-F5344CB8AC3E}">
        <p14:creationId xmlns:p14="http://schemas.microsoft.com/office/powerpoint/2010/main" val="365039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a:t>
            </a:r>
            <a:br>
              <a:rPr lang="pl-PL" b="1" dirty="0"/>
            </a:br>
            <a:r>
              <a:rPr lang="pl-PL" b="1" dirty="0"/>
              <a:t>różne konteksty</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b="1" i="1" dirty="0"/>
              <a:t>Na nowe konteksty trzeba więc patrzyć także w sposób pozwalający na lepsze rozumienie Ewangelii, ponieważ one stanowią bogactwo mogące poszerzyć nasze dotychczasowe schematy myślenia – także o Bogu i o Kościele. </a:t>
            </a:r>
          </a:p>
          <a:p>
            <a:pPr algn="just"/>
            <a:r>
              <a:rPr lang="pl-PL" sz="2000" b="1" i="1" dirty="0"/>
              <a:t>Najgorsze, co może się nam przydarzyć, to zasklepienie się w naszych dotychczasowych wizjach ze stwierdzeniem, że my wiemy, a oni muszą dojrzeć i dorosnąć do naszego rozumienia wiary</a:t>
            </a:r>
            <a:r>
              <a:rPr lang="pl-PL" sz="2000" dirty="0"/>
              <a:t>. …a jest się czego obawiać, bo w nowożytnej historii Kościoła przynajmniej kilka razy zbyt szybko potępiano nowe nurty tylko dlatego, że były inne od powszechnie akceptowalnych.</a:t>
            </a:r>
          </a:p>
          <a:p>
            <a:pPr algn="just"/>
            <a:r>
              <a:rPr lang="pl-PL" sz="2000" dirty="0"/>
              <a:t>Ta wrażliwość na różnorodne odcienie współczesnego świata stoi za podkreśloną w </a:t>
            </a:r>
            <a:r>
              <a:rPr lang="pl-PL" sz="2000" i="1" dirty="0"/>
              <a:t>Amoris laetitia</a:t>
            </a:r>
            <a:r>
              <a:rPr lang="pl-PL" sz="2000" dirty="0"/>
              <a:t> </a:t>
            </a:r>
            <a:r>
              <a:rPr lang="pl-PL" sz="2000" b="1" i="1" dirty="0"/>
              <a:t>zachowawczością wobec rozwiązywania wszystkich dyskusji doktrynalnych, moralnych i duszpasterskich na poziomie Rzymu i dowartościowaniem biskupów diecezjalnych</a:t>
            </a:r>
            <a:r>
              <a:rPr lang="pl-PL" sz="2000" dirty="0"/>
              <a:t>. </a:t>
            </a:r>
          </a:p>
        </p:txBody>
      </p:sp>
    </p:spTree>
    <p:extLst>
      <p:ext uri="{BB962C8B-B14F-4D97-AF65-F5344CB8AC3E}">
        <p14:creationId xmlns:p14="http://schemas.microsoft.com/office/powerpoint/2010/main" val="409813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a:t>
            </a:r>
            <a:br>
              <a:rPr lang="pl-PL" b="1" dirty="0"/>
            </a:br>
            <a:r>
              <a:rPr lang="pl-PL" b="1" dirty="0"/>
              <a:t>różne konteksty</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Dopuszczenie do różnorodności interpretacji w kulturach lokalnych ma być także wsparciem dla wiarygodności przekazu szanującego tradycje miejsca i skuteczności działania norm, które tylko wtedy będą przestrzegane z przekonaniem, gdy ukaże się ich sens dla poszczególnych wiernych w ich specyfice.</a:t>
            </a:r>
          </a:p>
          <a:p>
            <a:pPr algn="just"/>
            <a:r>
              <a:rPr lang="pl-PL" sz="2000" dirty="0"/>
              <a:t>Franciszek zasugerował, że </a:t>
            </a:r>
            <a:r>
              <a:rPr lang="pl-PL" sz="2000" u="sng" dirty="0"/>
              <a:t>na poziomie centralnym powinno się ograniczać do formułowania zasad ogólnych, by kreślić jedynie kierunki myślenia w Kościołach lokalnych, a nie podawać do wykonania szczegółowe rozwiązania (</a:t>
            </a:r>
            <a:r>
              <a:rPr lang="pl-PL" sz="2000" dirty="0"/>
              <a:t>AL 3).</a:t>
            </a:r>
          </a:p>
        </p:txBody>
      </p:sp>
    </p:spTree>
    <p:extLst>
      <p:ext uri="{BB962C8B-B14F-4D97-AF65-F5344CB8AC3E}">
        <p14:creationId xmlns:p14="http://schemas.microsoft.com/office/powerpoint/2010/main" val="72371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a:t>
            </a:r>
            <a:br>
              <a:rPr lang="pl-PL" b="1" dirty="0"/>
            </a:br>
            <a:r>
              <a:rPr lang="pl-PL" b="1" dirty="0"/>
              <a:t>różne konteksty</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Powyższe uwagi są dowodem, że Franciszek jest reformatorem, ale w sensie bardzo szerokim. </a:t>
            </a:r>
          </a:p>
          <a:p>
            <a:pPr lvl="1" algn="just"/>
            <a:r>
              <a:rPr lang="pl-PL" sz="2000" dirty="0"/>
              <a:t>Po pierwsze, </a:t>
            </a:r>
            <a:r>
              <a:rPr lang="pl-PL" sz="2000" b="1" i="1" dirty="0"/>
              <a:t>dostrzegając różne znaki czasu, pyta co mogą one zmienić w dotychczasowym interpretowaniu Ewangelii</a:t>
            </a:r>
            <a:r>
              <a:rPr lang="pl-PL" sz="2000" dirty="0"/>
              <a:t>. </a:t>
            </a:r>
          </a:p>
          <a:p>
            <a:pPr lvl="1" algn="just"/>
            <a:r>
              <a:rPr lang="pl-PL" sz="2000" dirty="0"/>
              <a:t>Po drugie, </a:t>
            </a:r>
            <a:r>
              <a:rPr lang="pl-PL" sz="2000" b="1" i="1" dirty="0"/>
              <a:t>chce reformować struktury Kościoła – Kurię Rzymską, episkopaty, struktury diecezjalne, dążąc do decentralizacji, która powinna korespondować z większą wrażliwością na konteksty lokalne</a:t>
            </a:r>
            <a:r>
              <a:rPr lang="pl-PL" sz="2000" dirty="0"/>
              <a:t>. </a:t>
            </a:r>
          </a:p>
          <a:p>
            <a:pPr lvl="1" algn="just"/>
            <a:r>
              <a:rPr lang="pl-PL" sz="2000" dirty="0"/>
              <a:t>Po trzecie, chyba najważniejsze i najtrudniejsze – </a:t>
            </a:r>
            <a:r>
              <a:rPr lang="pl-PL" sz="2000" b="1" i="1" dirty="0"/>
              <a:t>dąży do zmian w mentalności wierzących, promując nawrócenie duszpasterskie świeckich i duchownych wszystkich szczebli, by coraz bardziej dostrzegali w Bogu rękę wyciągniętą w stronę każdego człowieka i ukazywali Go innym jako Kogoś gotowego, by działać w każdej kulturze i odpowiadać na każdą potrzebę współczesności</a:t>
            </a:r>
            <a:r>
              <a:rPr lang="pl-PL" sz="2000" dirty="0"/>
              <a:t>.</a:t>
            </a:r>
          </a:p>
        </p:txBody>
      </p:sp>
    </p:spTree>
    <p:extLst>
      <p:ext uri="{BB962C8B-B14F-4D97-AF65-F5344CB8AC3E}">
        <p14:creationId xmlns:p14="http://schemas.microsoft.com/office/powerpoint/2010/main" val="353445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Kościół musi uwzględniać</a:t>
            </a:r>
            <a:br>
              <a:rPr lang="pl-PL" b="1" dirty="0"/>
            </a:br>
            <a:r>
              <a:rPr lang="pl-PL" b="1" dirty="0"/>
              <a:t>różne konteksty</a:t>
            </a:r>
          </a:p>
        </p:txBody>
      </p:sp>
      <p:sp>
        <p:nvSpPr>
          <p:cNvPr id="3" name="Symbol zastępczy zawartości 2"/>
          <p:cNvSpPr>
            <a:spLocks noGrp="1"/>
          </p:cNvSpPr>
          <p:nvPr>
            <p:ph idx="1"/>
          </p:nvPr>
        </p:nvSpPr>
        <p:spPr>
          <a:xfrm>
            <a:off x="598207" y="2256089"/>
            <a:ext cx="10876870" cy="4529271"/>
          </a:xfrm>
        </p:spPr>
        <p:txBody>
          <a:bodyPr>
            <a:noAutofit/>
          </a:bodyPr>
          <a:lstStyle/>
          <a:p>
            <a:pPr algn="just"/>
            <a:r>
              <a:rPr lang="pl-PL" sz="2000" dirty="0"/>
              <a:t>Podsumowaniem niech będzie zdanie kard. Kaspera, który w jednym z wywiadów skomentował poszczególne kierunki działania Franciszka: </a:t>
            </a:r>
          </a:p>
          <a:p>
            <a:pPr marL="0" indent="0" algn="just">
              <a:buNone/>
            </a:pPr>
            <a:r>
              <a:rPr lang="pl-PL" sz="2000" i="1" dirty="0"/>
              <a:t>…musimy szybko uwolnić Boga z kulturowych klatek przeszłości, zwłaszcza my, chrześcijanie, którzy wierzymy w Boga transcendentnego, który nie kończy się w jednej kulturze</a:t>
            </a:r>
            <a:r>
              <a:rPr lang="pl-PL" sz="2000" dirty="0"/>
              <a:t>.</a:t>
            </a:r>
          </a:p>
        </p:txBody>
      </p:sp>
    </p:spTree>
    <p:extLst>
      <p:ext uri="{BB962C8B-B14F-4D97-AF65-F5344CB8AC3E}">
        <p14:creationId xmlns:p14="http://schemas.microsoft.com/office/powerpoint/2010/main" val="118083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Wnioski pastoralne</a:t>
            </a:r>
          </a:p>
        </p:txBody>
      </p:sp>
      <p:sp>
        <p:nvSpPr>
          <p:cNvPr id="3" name="Symbol zastępczy zawartości 2"/>
          <p:cNvSpPr>
            <a:spLocks noGrp="1"/>
          </p:cNvSpPr>
          <p:nvPr>
            <p:ph idx="1"/>
          </p:nvPr>
        </p:nvSpPr>
        <p:spPr>
          <a:xfrm>
            <a:off x="598207" y="2256089"/>
            <a:ext cx="10876870" cy="4529271"/>
          </a:xfrm>
        </p:spPr>
        <p:txBody>
          <a:bodyPr>
            <a:noAutofit/>
          </a:bodyPr>
          <a:lstStyle/>
          <a:p>
            <a:pPr lvl="0" algn="just"/>
            <a:r>
              <a:rPr lang="pl-PL" sz="2000" b="1" dirty="0"/>
              <a:t>Wypowiedzi teologiczne i pastoralne dziś:</a:t>
            </a:r>
          </a:p>
          <a:p>
            <a:pPr lvl="1" algn="just"/>
            <a:r>
              <a:rPr lang="pl-PL" sz="2000" dirty="0"/>
              <a:t>Bóg w swoim miłosierdziu daje się światu, żeby uczynić go szczęśliwym, a cała reszta jest wtórną konsekwencją, nie stanowi istoty chrześcijaństwa</a:t>
            </a:r>
          </a:p>
          <a:p>
            <a:pPr lvl="1" algn="just"/>
            <a:r>
              <a:rPr lang="pl-PL" sz="2000" dirty="0"/>
              <a:t>wyraźne wskazywanie na to, co jest najważniejsze i na sprawy drugorzędne – ujmowanie drugorzędnych jedynie w kontekście centrum chrześcijaństwa</a:t>
            </a:r>
          </a:p>
          <a:p>
            <a:pPr lvl="1" algn="just"/>
            <a:r>
              <a:rPr lang="pl-PL" sz="2000" dirty="0"/>
              <a:t>czynienie z elementów drugorzędnych istoty przepowiadania lub traktowanie ich jako równoważnych z istotą czyni z chrześcijaństwa ideologię, sztywny system zasad w miejsce jedynej w swoim rodzaju religii relacji</a:t>
            </a:r>
          </a:p>
        </p:txBody>
      </p:sp>
    </p:spTree>
    <p:extLst>
      <p:ext uri="{BB962C8B-B14F-4D97-AF65-F5344CB8AC3E}">
        <p14:creationId xmlns:p14="http://schemas.microsoft.com/office/powerpoint/2010/main" val="73951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54953" y="425003"/>
            <a:ext cx="8761413" cy="1743464"/>
          </a:xfrm>
        </p:spPr>
        <p:txBody>
          <a:bodyPr/>
          <a:lstStyle/>
          <a:p>
            <a:pPr algn="ctr"/>
            <a:r>
              <a:rPr lang="pl-PL" b="1" dirty="0"/>
              <a:t>Wnioski pastoralne</a:t>
            </a:r>
          </a:p>
        </p:txBody>
      </p:sp>
      <p:sp>
        <p:nvSpPr>
          <p:cNvPr id="3" name="Symbol zastępczy zawartości 2"/>
          <p:cNvSpPr>
            <a:spLocks noGrp="1"/>
          </p:cNvSpPr>
          <p:nvPr>
            <p:ph idx="1"/>
          </p:nvPr>
        </p:nvSpPr>
        <p:spPr>
          <a:xfrm>
            <a:off x="598207" y="2256089"/>
            <a:ext cx="10876870" cy="4529271"/>
          </a:xfrm>
        </p:spPr>
        <p:txBody>
          <a:bodyPr>
            <a:noAutofit/>
          </a:bodyPr>
          <a:lstStyle/>
          <a:p>
            <a:pPr lvl="0" algn="just"/>
            <a:r>
              <a:rPr lang="pl-PL" sz="2000" b="1" dirty="0"/>
              <a:t>Cytowanie tekstów z tradycji Kościoła: </a:t>
            </a:r>
          </a:p>
          <a:p>
            <a:pPr lvl="1" algn="just"/>
            <a:r>
              <a:rPr lang="pl-PL" sz="2000" dirty="0"/>
              <a:t>zadanie hermeneutyczne, by budzić świadomość kontekstualności wypowiedzi historycznych</a:t>
            </a:r>
          </a:p>
          <a:p>
            <a:pPr lvl="1" algn="just"/>
            <a:r>
              <a:rPr lang="pl-PL" sz="2000" dirty="0"/>
              <a:t>należy weryfikować aktualność wypowiedzi, pytając o ich związek z centralną prawdą wiary, a więc </a:t>
            </a:r>
            <a:r>
              <a:rPr lang="pl-PL" sz="2000" dirty="0" err="1"/>
              <a:t>samoudzielaniem</a:t>
            </a:r>
            <a:r>
              <a:rPr lang="pl-PL" sz="2000" dirty="0"/>
              <a:t> się Boga/miłosierdziem</a:t>
            </a:r>
          </a:p>
          <a:p>
            <a:pPr lvl="1" algn="just"/>
            <a:r>
              <a:rPr lang="pl-PL" sz="2000" dirty="0"/>
              <a:t>można uznać wszystkie tezy teologiczne, w których nie wybrzmiewa ta najistotniejsza prawda, za jedynie kontekstualne, wynikające z etapów rozwoju chrześcijaństwa, a nie za finalne rozwiązania – nie wszystkimi tezami z historii można dziś argumentować w dyskusji religijnej.</a:t>
            </a:r>
          </a:p>
        </p:txBody>
      </p:sp>
    </p:spTree>
    <p:extLst>
      <p:ext uri="{BB962C8B-B14F-4D97-AF65-F5344CB8AC3E}">
        <p14:creationId xmlns:p14="http://schemas.microsoft.com/office/powerpoint/2010/main" val="116294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ala konferencyjna)">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1319</TotalTime>
  <Words>3042</Words>
  <Application>Microsoft Office PowerPoint</Application>
  <PresentationFormat>Panoramiczny</PresentationFormat>
  <Paragraphs>106</Paragraphs>
  <Slides>27</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27</vt:i4>
      </vt:variant>
    </vt:vector>
  </HeadingPairs>
  <TitlesOfParts>
    <vt:vector size="31" baseType="lpstr">
      <vt:lpstr>Arial</vt:lpstr>
      <vt:lpstr>Century Gothic</vt:lpstr>
      <vt:lpstr>Wingdings 3</vt:lpstr>
      <vt:lpstr>Jon (sala konferencyjna)</vt:lpstr>
      <vt:lpstr>Kościół otwarty na zmiany</vt:lpstr>
      <vt:lpstr>Wprowadzenie</vt:lpstr>
      <vt:lpstr>Wprowadzenie</vt:lpstr>
      <vt:lpstr>Wprowadzenie</vt:lpstr>
      <vt:lpstr>O różnych rodzajach prawd w Kościele</vt:lpstr>
      <vt:lpstr>O różnych rodzajach prawd w Kościele</vt:lpstr>
      <vt:lpstr>O naturze głosu Boga</vt:lpstr>
      <vt:lpstr>O naturze głosu Boga</vt:lpstr>
      <vt:lpstr>O naturze głosu Boga</vt:lpstr>
      <vt:lpstr>O naturze głosu Boga</vt:lpstr>
      <vt:lpstr>O naturze głosu Boga</vt:lpstr>
      <vt:lpstr>Kościół musi uwzględniać historyczność formuł</vt:lpstr>
      <vt:lpstr>Kościół musi uwzględniać historyczność formuł</vt:lpstr>
      <vt:lpstr>Kościół musi uwzględniać historyczność formuł</vt:lpstr>
      <vt:lpstr>Kościół musi uwzględniać  hierarchię prawd</vt:lpstr>
      <vt:lpstr>Kościół musi uwzględniać  hierarchię prawd</vt:lpstr>
      <vt:lpstr>Kościół musi uwzględniać  hierarchię prawd</vt:lpstr>
      <vt:lpstr>Kościół musi uwzględniać  hierarchię prawd</vt:lpstr>
      <vt:lpstr>Kościół musi uwzględniać  hierarchię prawd</vt:lpstr>
      <vt:lpstr>Kościół musi uwzględniać  hierarchię prawd</vt:lpstr>
      <vt:lpstr>Kościół musi uwzględniać różne konteksty</vt:lpstr>
      <vt:lpstr>Kościół musi uwzględniać różne konteksty</vt:lpstr>
      <vt:lpstr>Kościół musi uwzględniać różne konteksty</vt:lpstr>
      <vt:lpstr>Kościół musi uwzględniać różne konteksty</vt:lpstr>
      <vt:lpstr>Kościół musi uwzględniać różne konteksty</vt:lpstr>
      <vt:lpstr>Wnioski pastoralne</vt:lpstr>
      <vt:lpstr>Wnioski pastoralne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Bóg a zło</dc:title>
  <dc:creator>Damian Wąsek</dc:creator>
  <cp:lastModifiedBy>Damian Wąsek</cp:lastModifiedBy>
  <cp:revision>71</cp:revision>
  <dcterms:created xsi:type="dcterms:W3CDTF">2015-12-14T15:32:41Z</dcterms:created>
  <dcterms:modified xsi:type="dcterms:W3CDTF">2022-05-20T10:40:55Z</dcterms:modified>
</cp:coreProperties>
</file>