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2" r:id="rId3"/>
    <p:sldId id="303" r:id="rId4"/>
    <p:sldId id="304" r:id="rId5"/>
    <p:sldId id="305" r:id="rId6"/>
    <p:sldId id="306" r:id="rId7"/>
    <p:sldId id="308" r:id="rId8"/>
    <p:sldId id="307" r:id="rId9"/>
    <p:sldId id="309" r:id="rId10"/>
    <p:sldId id="310" r:id="rId11"/>
    <p:sldId id="312" r:id="rId12"/>
    <p:sldId id="311" r:id="rId13"/>
    <p:sldId id="313" r:id="rId14"/>
    <p:sldId id="315" r:id="rId15"/>
    <p:sldId id="316" r:id="rId16"/>
    <p:sldId id="314"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Wąsek" userId="175d699ae300eb0d" providerId="LiveId" clId="{E97FEC7F-D1DA-4F20-B95D-B3A047FDAC78}"/>
    <pc:docChg chg="custSel addSld modSld">
      <pc:chgData name="Damian Wąsek" userId="175d699ae300eb0d" providerId="LiveId" clId="{E97FEC7F-D1DA-4F20-B95D-B3A047FDAC78}" dt="2022-05-18T17:08:57.854" v="723"/>
      <pc:docMkLst>
        <pc:docMk/>
      </pc:docMkLst>
      <pc:sldChg chg="modSp mod modAnim">
        <pc:chgData name="Damian Wąsek" userId="175d699ae300eb0d" providerId="LiveId" clId="{E97FEC7F-D1DA-4F20-B95D-B3A047FDAC78}" dt="2022-05-18T09:45:14.320" v="29" actId="27636"/>
        <pc:sldMkLst>
          <pc:docMk/>
          <pc:sldMk cId="2330393033" sldId="302"/>
        </pc:sldMkLst>
        <pc:spChg chg="mod">
          <ac:chgData name="Damian Wąsek" userId="175d699ae300eb0d" providerId="LiveId" clId="{E97FEC7F-D1DA-4F20-B95D-B3A047FDAC78}" dt="2022-05-18T09:43:49.706" v="13" actId="20577"/>
          <ac:spMkLst>
            <pc:docMk/>
            <pc:sldMk cId="2330393033" sldId="302"/>
            <ac:spMk id="2" creationId="{00000000-0000-0000-0000-000000000000}"/>
          </ac:spMkLst>
        </pc:spChg>
        <pc:spChg chg="mod">
          <ac:chgData name="Damian Wąsek" userId="175d699ae300eb0d" providerId="LiveId" clId="{E97FEC7F-D1DA-4F20-B95D-B3A047FDAC78}" dt="2022-05-18T09:45:14.320" v="29" actId="27636"/>
          <ac:spMkLst>
            <pc:docMk/>
            <pc:sldMk cId="2330393033" sldId="302"/>
            <ac:spMk id="3" creationId="{00000000-0000-0000-0000-000000000000}"/>
          </ac:spMkLst>
        </pc:spChg>
      </pc:sldChg>
      <pc:sldChg chg="modSp add mod modAnim">
        <pc:chgData name="Damian Wąsek" userId="175d699ae300eb0d" providerId="LiveId" clId="{E97FEC7F-D1DA-4F20-B95D-B3A047FDAC78}" dt="2022-05-18T09:46:41.027" v="42" actId="20577"/>
        <pc:sldMkLst>
          <pc:docMk/>
          <pc:sldMk cId="3683158013" sldId="303"/>
        </pc:sldMkLst>
        <pc:spChg chg="mod">
          <ac:chgData name="Damian Wąsek" userId="175d699ae300eb0d" providerId="LiveId" clId="{E97FEC7F-D1DA-4F20-B95D-B3A047FDAC78}" dt="2022-05-18T09:46:41.027" v="42" actId="20577"/>
          <ac:spMkLst>
            <pc:docMk/>
            <pc:sldMk cId="3683158013" sldId="303"/>
            <ac:spMk id="3" creationId="{00000000-0000-0000-0000-000000000000}"/>
          </ac:spMkLst>
        </pc:spChg>
      </pc:sldChg>
      <pc:sldChg chg="modSp add mod modAnim">
        <pc:chgData name="Damian Wąsek" userId="175d699ae300eb0d" providerId="LiveId" clId="{E97FEC7F-D1DA-4F20-B95D-B3A047FDAC78}" dt="2022-05-18T09:47:56.575" v="55" actId="404"/>
        <pc:sldMkLst>
          <pc:docMk/>
          <pc:sldMk cId="665520671" sldId="304"/>
        </pc:sldMkLst>
        <pc:spChg chg="mod">
          <ac:chgData name="Damian Wąsek" userId="175d699ae300eb0d" providerId="LiveId" clId="{E97FEC7F-D1DA-4F20-B95D-B3A047FDAC78}" dt="2022-05-18T09:47:56.575" v="55" actId="404"/>
          <ac:spMkLst>
            <pc:docMk/>
            <pc:sldMk cId="665520671" sldId="304"/>
            <ac:spMk id="3" creationId="{00000000-0000-0000-0000-000000000000}"/>
          </ac:spMkLst>
        </pc:spChg>
      </pc:sldChg>
      <pc:sldChg chg="modSp add mod modAnim">
        <pc:chgData name="Damian Wąsek" userId="175d699ae300eb0d" providerId="LiveId" clId="{E97FEC7F-D1DA-4F20-B95D-B3A047FDAC78}" dt="2022-05-18T17:06:47.396" v="702"/>
        <pc:sldMkLst>
          <pc:docMk/>
          <pc:sldMk cId="2946691708" sldId="305"/>
        </pc:sldMkLst>
        <pc:spChg chg="mod">
          <ac:chgData name="Damian Wąsek" userId="175d699ae300eb0d" providerId="LiveId" clId="{E97FEC7F-D1DA-4F20-B95D-B3A047FDAC78}" dt="2022-05-18T09:50:41.397" v="89" actId="403"/>
          <ac:spMkLst>
            <pc:docMk/>
            <pc:sldMk cId="2946691708" sldId="305"/>
            <ac:spMk id="3" creationId="{00000000-0000-0000-0000-000000000000}"/>
          </ac:spMkLst>
        </pc:spChg>
      </pc:sldChg>
      <pc:sldChg chg="modSp add mod modAnim">
        <pc:chgData name="Damian Wąsek" userId="175d699ae300eb0d" providerId="LiveId" clId="{E97FEC7F-D1DA-4F20-B95D-B3A047FDAC78}" dt="2022-05-18T17:06:59.637" v="704"/>
        <pc:sldMkLst>
          <pc:docMk/>
          <pc:sldMk cId="1182800916" sldId="306"/>
        </pc:sldMkLst>
        <pc:spChg chg="mod">
          <ac:chgData name="Damian Wąsek" userId="175d699ae300eb0d" providerId="LiveId" clId="{E97FEC7F-D1DA-4F20-B95D-B3A047FDAC78}" dt="2022-05-18T09:51:16.358" v="114" actId="20577"/>
          <ac:spMkLst>
            <pc:docMk/>
            <pc:sldMk cId="1182800916" sldId="306"/>
            <ac:spMk id="2" creationId="{00000000-0000-0000-0000-000000000000}"/>
          </ac:spMkLst>
        </pc:spChg>
        <pc:spChg chg="mod">
          <ac:chgData name="Damian Wąsek" userId="175d699ae300eb0d" providerId="LiveId" clId="{E97FEC7F-D1DA-4F20-B95D-B3A047FDAC78}" dt="2022-05-18T09:52:53.515" v="129" actId="6549"/>
          <ac:spMkLst>
            <pc:docMk/>
            <pc:sldMk cId="1182800916" sldId="306"/>
            <ac:spMk id="3" creationId="{00000000-0000-0000-0000-000000000000}"/>
          </ac:spMkLst>
        </pc:spChg>
      </pc:sldChg>
      <pc:sldChg chg="modSp add mod modAnim">
        <pc:chgData name="Damian Wąsek" userId="175d699ae300eb0d" providerId="LiveId" clId="{E97FEC7F-D1DA-4F20-B95D-B3A047FDAC78}" dt="2022-05-18T09:54:16.050" v="146" actId="20577"/>
        <pc:sldMkLst>
          <pc:docMk/>
          <pc:sldMk cId="2696093324" sldId="307"/>
        </pc:sldMkLst>
        <pc:spChg chg="mod">
          <ac:chgData name="Damian Wąsek" userId="175d699ae300eb0d" providerId="LiveId" clId="{E97FEC7F-D1DA-4F20-B95D-B3A047FDAC78}" dt="2022-05-18T09:54:16.050" v="146" actId="20577"/>
          <ac:spMkLst>
            <pc:docMk/>
            <pc:sldMk cId="2696093324" sldId="307"/>
            <ac:spMk id="3" creationId="{00000000-0000-0000-0000-000000000000}"/>
          </ac:spMkLst>
        </pc:spChg>
      </pc:sldChg>
      <pc:sldChg chg="modSp add modAnim">
        <pc:chgData name="Damian Wąsek" userId="175d699ae300eb0d" providerId="LiveId" clId="{E97FEC7F-D1DA-4F20-B95D-B3A047FDAC78}" dt="2022-05-18T17:07:08.533" v="706"/>
        <pc:sldMkLst>
          <pc:docMk/>
          <pc:sldMk cId="1295076514" sldId="308"/>
        </pc:sldMkLst>
        <pc:spChg chg="mod">
          <ac:chgData name="Damian Wąsek" userId="175d699ae300eb0d" providerId="LiveId" clId="{E97FEC7F-D1DA-4F20-B95D-B3A047FDAC78}" dt="2022-05-18T09:53:41.859" v="140" actId="113"/>
          <ac:spMkLst>
            <pc:docMk/>
            <pc:sldMk cId="1295076514" sldId="308"/>
            <ac:spMk id="3" creationId="{00000000-0000-0000-0000-000000000000}"/>
          </ac:spMkLst>
        </pc:spChg>
      </pc:sldChg>
      <pc:sldChg chg="modSp add mod modAnim">
        <pc:chgData name="Damian Wąsek" userId="175d699ae300eb0d" providerId="LiveId" clId="{E97FEC7F-D1DA-4F20-B95D-B3A047FDAC78}" dt="2022-05-18T09:55:02.036" v="152" actId="5793"/>
        <pc:sldMkLst>
          <pc:docMk/>
          <pc:sldMk cId="4258819841" sldId="309"/>
        </pc:sldMkLst>
        <pc:spChg chg="mod">
          <ac:chgData name="Damian Wąsek" userId="175d699ae300eb0d" providerId="LiveId" clId="{E97FEC7F-D1DA-4F20-B95D-B3A047FDAC78}" dt="2022-05-18T09:55:02.036" v="152" actId="5793"/>
          <ac:spMkLst>
            <pc:docMk/>
            <pc:sldMk cId="4258819841" sldId="309"/>
            <ac:spMk id="3" creationId="{00000000-0000-0000-0000-000000000000}"/>
          </ac:spMkLst>
        </pc:spChg>
      </pc:sldChg>
      <pc:sldChg chg="modSp add mod modAnim">
        <pc:chgData name="Damian Wąsek" userId="175d699ae300eb0d" providerId="LiveId" clId="{E97FEC7F-D1DA-4F20-B95D-B3A047FDAC78}" dt="2022-05-18T17:07:22.652" v="708"/>
        <pc:sldMkLst>
          <pc:docMk/>
          <pc:sldMk cId="4063330465" sldId="310"/>
        </pc:sldMkLst>
        <pc:spChg chg="mod">
          <ac:chgData name="Damian Wąsek" userId="175d699ae300eb0d" providerId="LiveId" clId="{E97FEC7F-D1DA-4F20-B95D-B3A047FDAC78}" dt="2022-05-18T09:58:19.456" v="240" actId="6549"/>
          <ac:spMkLst>
            <pc:docMk/>
            <pc:sldMk cId="4063330465" sldId="310"/>
            <ac:spMk id="3" creationId="{00000000-0000-0000-0000-000000000000}"/>
          </ac:spMkLst>
        </pc:spChg>
      </pc:sldChg>
      <pc:sldChg chg="modSp add mod modAnim">
        <pc:chgData name="Damian Wąsek" userId="175d699ae300eb0d" providerId="LiveId" clId="{E97FEC7F-D1DA-4F20-B95D-B3A047FDAC78}" dt="2022-05-18T10:00:04.820" v="256" actId="20577"/>
        <pc:sldMkLst>
          <pc:docMk/>
          <pc:sldMk cId="4171557192" sldId="311"/>
        </pc:sldMkLst>
        <pc:spChg chg="mod">
          <ac:chgData name="Damian Wąsek" userId="175d699ae300eb0d" providerId="LiveId" clId="{E97FEC7F-D1DA-4F20-B95D-B3A047FDAC78}" dt="2022-05-18T10:00:04.820" v="256" actId="20577"/>
          <ac:spMkLst>
            <pc:docMk/>
            <pc:sldMk cId="4171557192" sldId="311"/>
            <ac:spMk id="3" creationId="{00000000-0000-0000-0000-000000000000}"/>
          </ac:spMkLst>
        </pc:spChg>
      </pc:sldChg>
      <pc:sldChg chg="modSp add modAnim">
        <pc:chgData name="Damian Wąsek" userId="175d699ae300eb0d" providerId="LiveId" clId="{E97FEC7F-D1DA-4F20-B95D-B3A047FDAC78}" dt="2022-05-18T17:07:48.559" v="713"/>
        <pc:sldMkLst>
          <pc:docMk/>
          <pc:sldMk cId="1022497522" sldId="312"/>
        </pc:sldMkLst>
        <pc:spChg chg="mod">
          <ac:chgData name="Damian Wąsek" userId="175d699ae300eb0d" providerId="LiveId" clId="{E97FEC7F-D1DA-4F20-B95D-B3A047FDAC78}" dt="2022-05-18T09:58:28.543" v="241" actId="6549"/>
          <ac:spMkLst>
            <pc:docMk/>
            <pc:sldMk cId="1022497522" sldId="312"/>
            <ac:spMk id="3" creationId="{00000000-0000-0000-0000-000000000000}"/>
          </ac:spMkLst>
        </pc:spChg>
      </pc:sldChg>
      <pc:sldChg chg="modSp add mod modAnim">
        <pc:chgData name="Damian Wąsek" userId="175d699ae300eb0d" providerId="LiveId" clId="{E97FEC7F-D1DA-4F20-B95D-B3A047FDAC78}" dt="2022-05-18T17:08:04.053" v="715"/>
        <pc:sldMkLst>
          <pc:docMk/>
          <pc:sldMk cId="3946189060" sldId="313"/>
        </pc:sldMkLst>
        <pc:spChg chg="mod">
          <ac:chgData name="Damian Wąsek" userId="175d699ae300eb0d" providerId="LiveId" clId="{E97FEC7F-D1DA-4F20-B95D-B3A047FDAC78}" dt="2022-05-18T10:03:18.280" v="298" actId="6549"/>
          <ac:spMkLst>
            <pc:docMk/>
            <pc:sldMk cId="3946189060" sldId="313"/>
            <ac:spMk id="3" creationId="{00000000-0000-0000-0000-000000000000}"/>
          </ac:spMkLst>
        </pc:spChg>
      </pc:sldChg>
      <pc:sldChg chg="modSp add mod modAnim">
        <pc:chgData name="Damian Wąsek" userId="175d699ae300eb0d" providerId="LiveId" clId="{E97FEC7F-D1DA-4F20-B95D-B3A047FDAC78}" dt="2022-05-18T17:08:23.137" v="719"/>
        <pc:sldMkLst>
          <pc:docMk/>
          <pc:sldMk cId="714942643" sldId="314"/>
        </pc:sldMkLst>
        <pc:spChg chg="mod">
          <ac:chgData name="Damian Wąsek" userId="175d699ae300eb0d" providerId="LiveId" clId="{E97FEC7F-D1DA-4F20-B95D-B3A047FDAC78}" dt="2022-05-18T10:05:00.919" v="316" actId="20577"/>
          <ac:spMkLst>
            <pc:docMk/>
            <pc:sldMk cId="714942643" sldId="314"/>
            <ac:spMk id="3" creationId="{00000000-0000-0000-0000-000000000000}"/>
          </ac:spMkLst>
        </pc:spChg>
      </pc:sldChg>
      <pc:sldChg chg="modSp add modAnim">
        <pc:chgData name="Damian Wąsek" userId="175d699ae300eb0d" providerId="LiveId" clId="{E97FEC7F-D1DA-4F20-B95D-B3A047FDAC78}" dt="2022-05-18T10:03:51.549" v="303" actId="20577"/>
        <pc:sldMkLst>
          <pc:docMk/>
          <pc:sldMk cId="2874610875" sldId="315"/>
        </pc:sldMkLst>
        <pc:spChg chg="mod">
          <ac:chgData name="Damian Wąsek" userId="175d699ae300eb0d" providerId="LiveId" clId="{E97FEC7F-D1DA-4F20-B95D-B3A047FDAC78}" dt="2022-05-18T10:03:51.549" v="303" actId="20577"/>
          <ac:spMkLst>
            <pc:docMk/>
            <pc:sldMk cId="2874610875" sldId="315"/>
            <ac:spMk id="3" creationId="{00000000-0000-0000-0000-000000000000}"/>
          </ac:spMkLst>
        </pc:spChg>
      </pc:sldChg>
      <pc:sldChg chg="modSp add modAnim">
        <pc:chgData name="Damian Wąsek" userId="175d699ae300eb0d" providerId="LiveId" clId="{E97FEC7F-D1DA-4F20-B95D-B3A047FDAC78}" dt="2022-05-18T17:08:14.589" v="717"/>
        <pc:sldMkLst>
          <pc:docMk/>
          <pc:sldMk cId="1308555731" sldId="316"/>
        </pc:sldMkLst>
        <pc:spChg chg="mod">
          <ac:chgData name="Damian Wąsek" userId="175d699ae300eb0d" providerId="LiveId" clId="{E97FEC7F-D1DA-4F20-B95D-B3A047FDAC78}" dt="2022-05-18T10:03:58.310" v="304" actId="6549"/>
          <ac:spMkLst>
            <pc:docMk/>
            <pc:sldMk cId="1308555731" sldId="316"/>
            <ac:spMk id="3" creationId="{00000000-0000-0000-0000-000000000000}"/>
          </ac:spMkLst>
        </pc:spChg>
      </pc:sldChg>
      <pc:sldChg chg="modSp add mod modAnim">
        <pc:chgData name="Damian Wąsek" userId="175d699ae300eb0d" providerId="LiveId" clId="{E97FEC7F-D1DA-4F20-B95D-B3A047FDAC78}" dt="2022-05-18T10:06:17.299" v="337" actId="20577"/>
        <pc:sldMkLst>
          <pc:docMk/>
          <pc:sldMk cId="1703450342" sldId="317"/>
        </pc:sldMkLst>
        <pc:spChg chg="mod">
          <ac:chgData name="Damian Wąsek" userId="175d699ae300eb0d" providerId="LiveId" clId="{E97FEC7F-D1DA-4F20-B95D-B3A047FDAC78}" dt="2022-05-18T10:06:17.299" v="337" actId="20577"/>
          <ac:spMkLst>
            <pc:docMk/>
            <pc:sldMk cId="1703450342" sldId="317"/>
            <ac:spMk id="3" creationId="{00000000-0000-0000-0000-000000000000}"/>
          </ac:spMkLst>
        </pc:spChg>
      </pc:sldChg>
      <pc:sldChg chg="modSp add modAnim">
        <pc:chgData name="Damian Wąsek" userId="175d699ae300eb0d" providerId="LiveId" clId="{E97FEC7F-D1DA-4F20-B95D-B3A047FDAC78}" dt="2022-05-18T17:08:35.545" v="721"/>
        <pc:sldMkLst>
          <pc:docMk/>
          <pc:sldMk cId="3956346019" sldId="318"/>
        </pc:sldMkLst>
        <pc:spChg chg="mod">
          <ac:chgData name="Damian Wąsek" userId="175d699ae300eb0d" providerId="LiveId" clId="{E97FEC7F-D1DA-4F20-B95D-B3A047FDAC78}" dt="2022-05-18T10:06:23.107" v="338" actId="6549"/>
          <ac:spMkLst>
            <pc:docMk/>
            <pc:sldMk cId="3956346019" sldId="318"/>
            <ac:spMk id="3" creationId="{00000000-0000-0000-0000-000000000000}"/>
          </ac:spMkLst>
        </pc:spChg>
      </pc:sldChg>
      <pc:sldChg chg="modSp add modAnim">
        <pc:chgData name="Damian Wąsek" userId="175d699ae300eb0d" providerId="LiveId" clId="{E97FEC7F-D1DA-4F20-B95D-B3A047FDAC78}" dt="2022-05-18T10:09:15.399" v="358" actId="20577"/>
        <pc:sldMkLst>
          <pc:docMk/>
          <pc:sldMk cId="3329687041" sldId="319"/>
        </pc:sldMkLst>
        <pc:spChg chg="mod">
          <ac:chgData name="Damian Wąsek" userId="175d699ae300eb0d" providerId="LiveId" clId="{E97FEC7F-D1DA-4F20-B95D-B3A047FDAC78}" dt="2022-05-18T10:09:15.399" v="358" actId="20577"/>
          <ac:spMkLst>
            <pc:docMk/>
            <pc:sldMk cId="3329687041" sldId="319"/>
            <ac:spMk id="3" creationId="{00000000-0000-0000-0000-000000000000}"/>
          </ac:spMkLst>
        </pc:spChg>
      </pc:sldChg>
      <pc:sldChg chg="modSp add mod modAnim">
        <pc:chgData name="Damian Wąsek" userId="175d699ae300eb0d" providerId="LiveId" clId="{E97FEC7F-D1DA-4F20-B95D-B3A047FDAC78}" dt="2022-05-18T16:42:16.494" v="401" actId="6549"/>
        <pc:sldMkLst>
          <pc:docMk/>
          <pc:sldMk cId="611063903" sldId="320"/>
        </pc:sldMkLst>
        <pc:spChg chg="mod">
          <ac:chgData name="Damian Wąsek" userId="175d699ae300eb0d" providerId="LiveId" clId="{E97FEC7F-D1DA-4F20-B95D-B3A047FDAC78}" dt="2022-05-18T16:41:19.992" v="395" actId="20577"/>
          <ac:spMkLst>
            <pc:docMk/>
            <pc:sldMk cId="611063903" sldId="320"/>
            <ac:spMk id="2" creationId="{00000000-0000-0000-0000-000000000000}"/>
          </ac:spMkLst>
        </pc:spChg>
        <pc:spChg chg="mod">
          <ac:chgData name="Damian Wąsek" userId="175d699ae300eb0d" providerId="LiveId" clId="{E97FEC7F-D1DA-4F20-B95D-B3A047FDAC78}" dt="2022-05-18T16:42:16.494" v="401" actId="6549"/>
          <ac:spMkLst>
            <pc:docMk/>
            <pc:sldMk cId="611063903" sldId="320"/>
            <ac:spMk id="3" creationId="{00000000-0000-0000-0000-000000000000}"/>
          </ac:spMkLst>
        </pc:spChg>
      </pc:sldChg>
      <pc:sldChg chg="modSp add mod modAnim">
        <pc:chgData name="Damian Wąsek" userId="175d699ae300eb0d" providerId="LiveId" clId="{E97FEC7F-D1DA-4F20-B95D-B3A047FDAC78}" dt="2022-05-18T16:44:23.484" v="484" actId="14100"/>
        <pc:sldMkLst>
          <pc:docMk/>
          <pc:sldMk cId="2143371995" sldId="321"/>
        </pc:sldMkLst>
        <pc:spChg chg="mod">
          <ac:chgData name="Damian Wąsek" userId="175d699ae300eb0d" providerId="LiveId" clId="{E97FEC7F-D1DA-4F20-B95D-B3A047FDAC78}" dt="2022-05-18T16:42:51.273" v="450" actId="20577"/>
          <ac:spMkLst>
            <pc:docMk/>
            <pc:sldMk cId="2143371995" sldId="321"/>
            <ac:spMk id="2" creationId="{00000000-0000-0000-0000-000000000000}"/>
          </ac:spMkLst>
        </pc:spChg>
        <pc:spChg chg="mod">
          <ac:chgData name="Damian Wąsek" userId="175d699ae300eb0d" providerId="LiveId" clId="{E97FEC7F-D1DA-4F20-B95D-B3A047FDAC78}" dt="2022-05-18T16:44:23.484" v="484" actId="14100"/>
          <ac:spMkLst>
            <pc:docMk/>
            <pc:sldMk cId="2143371995" sldId="321"/>
            <ac:spMk id="3" creationId="{00000000-0000-0000-0000-000000000000}"/>
          </ac:spMkLst>
        </pc:spChg>
      </pc:sldChg>
      <pc:sldChg chg="modSp add mod modAnim">
        <pc:chgData name="Damian Wąsek" userId="175d699ae300eb0d" providerId="LiveId" clId="{E97FEC7F-D1DA-4F20-B95D-B3A047FDAC78}" dt="2022-05-18T16:45:54.822" v="516" actId="5793"/>
        <pc:sldMkLst>
          <pc:docMk/>
          <pc:sldMk cId="2274963284" sldId="322"/>
        </pc:sldMkLst>
        <pc:spChg chg="mod">
          <ac:chgData name="Damian Wąsek" userId="175d699ae300eb0d" providerId="LiveId" clId="{E97FEC7F-D1DA-4F20-B95D-B3A047FDAC78}" dt="2022-05-18T16:45:32.235" v="509" actId="20577"/>
          <ac:spMkLst>
            <pc:docMk/>
            <pc:sldMk cId="2274963284" sldId="322"/>
            <ac:spMk id="2" creationId="{00000000-0000-0000-0000-000000000000}"/>
          </ac:spMkLst>
        </pc:spChg>
        <pc:spChg chg="mod">
          <ac:chgData name="Damian Wąsek" userId="175d699ae300eb0d" providerId="LiveId" clId="{E97FEC7F-D1DA-4F20-B95D-B3A047FDAC78}" dt="2022-05-18T16:45:54.822" v="516" actId="5793"/>
          <ac:spMkLst>
            <pc:docMk/>
            <pc:sldMk cId="2274963284" sldId="322"/>
            <ac:spMk id="3" creationId="{00000000-0000-0000-0000-000000000000}"/>
          </ac:spMkLst>
        </pc:spChg>
      </pc:sldChg>
      <pc:sldChg chg="modSp add mod modAnim">
        <pc:chgData name="Damian Wąsek" userId="175d699ae300eb0d" providerId="LiveId" clId="{E97FEC7F-D1DA-4F20-B95D-B3A047FDAC78}" dt="2022-05-18T16:48:08.448" v="547" actId="14100"/>
        <pc:sldMkLst>
          <pc:docMk/>
          <pc:sldMk cId="1760197608" sldId="323"/>
        </pc:sldMkLst>
        <pc:spChg chg="mod">
          <ac:chgData name="Damian Wąsek" userId="175d699ae300eb0d" providerId="LiveId" clId="{E97FEC7F-D1DA-4F20-B95D-B3A047FDAC78}" dt="2022-05-18T16:46:37.336" v="530" actId="20577"/>
          <ac:spMkLst>
            <pc:docMk/>
            <pc:sldMk cId="1760197608" sldId="323"/>
            <ac:spMk id="2" creationId="{00000000-0000-0000-0000-000000000000}"/>
          </ac:spMkLst>
        </pc:spChg>
        <pc:spChg chg="mod">
          <ac:chgData name="Damian Wąsek" userId="175d699ae300eb0d" providerId="LiveId" clId="{E97FEC7F-D1DA-4F20-B95D-B3A047FDAC78}" dt="2022-05-18T16:48:08.448" v="547" actId="14100"/>
          <ac:spMkLst>
            <pc:docMk/>
            <pc:sldMk cId="1760197608" sldId="323"/>
            <ac:spMk id="3" creationId="{00000000-0000-0000-0000-000000000000}"/>
          </ac:spMkLst>
        </pc:spChg>
      </pc:sldChg>
      <pc:sldChg chg="modSp add mod modAnim">
        <pc:chgData name="Damian Wąsek" userId="175d699ae300eb0d" providerId="LiveId" clId="{E97FEC7F-D1DA-4F20-B95D-B3A047FDAC78}" dt="2022-05-18T16:51:36.200" v="584" actId="6549"/>
        <pc:sldMkLst>
          <pc:docMk/>
          <pc:sldMk cId="3100773511" sldId="324"/>
        </pc:sldMkLst>
        <pc:spChg chg="mod">
          <ac:chgData name="Damian Wąsek" userId="175d699ae300eb0d" providerId="LiveId" clId="{E97FEC7F-D1DA-4F20-B95D-B3A047FDAC78}" dt="2022-05-18T16:49:37.384" v="561" actId="20577"/>
          <ac:spMkLst>
            <pc:docMk/>
            <pc:sldMk cId="3100773511" sldId="324"/>
            <ac:spMk id="2" creationId="{00000000-0000-0000-0000-000000000000}"/>
          </ac:spMkLst>
        </pc:spChg>
        <pc:spChg chg="mod">
          <ac:chgData name="Damian Wąsek" userId="175d699ae300eb0d" providerId="LiveId" clId="{E97FEC7F-D1DA-4F20-B95D-B3A047FDAC78}" dt="2022-05-18T16:51:36.200" v="584" actId="6549"/>
          <ac:spMkLst>
            <pc:docMk/>
            <pc:sldMk cId="3100773511" sldId="324"/>
            <ac:spMk id="3" creationId="{00000000-0000-0000-0000-000000000000}"/>
          </ac:spMkLst>
        </pc:spChg>
      </pc:sldChg>
      <pc:sldChg chg="modSp add modAnim">
        <pc:chgData name="Damian Wąsek" userId="175d699ae300eb0d" providerId="LiveId" clId="{E97FEC7F-D1DA-4F20-B95D-B3A047FDAC78}" dt="2022-05-18T17:08:57.854" v="723"/>
        <pc:sldMkLst>
          <pc:docMk/>
          <pc:sldMk cId="3838785058" sldId="325"/>
        </pc:sldMkLst>
        <pc:spChg chg="mod">
          <ac:chgData name="Damian Wąsek" userId="175d699ae300eb0d" providerId="LiveId" clId="{E97FEC7F-D1DA-4F20-B95D-B3A047FDAC78}" dt="2022-05-18T16:52:26.036" v="588" actId="6549"/>
          <ac:spMkLst>
            <pc:docMk/>
            <pc:sldMk cId="3838785058" sldId="325"/>
            <ac:spMk id="3" creationId="{00000000-0000-0000-0000-000000000000}"/>
          </ac:spMkLst>
        </pc:spChg>
      </pc:sldChg>
      <pc:sldChg chg="modSp add modAnim">
        <pc:chgData name="Damian Wąsek" userId="175d699ae300eb0d" providerId="LiveId" clId="{E97FEC7F-D1DA-4F20-B95D-B3A047FDAC78}" dt="2022-05-18T17:00:28.496" v="633" actId="6549"/>
        <pc:sldMkLst>
          <pc:docMk/>
          <pc:sldMk cId="2324353583" sldId="326"/>
        </pc:sldMkLst>
        <pc:spChg chg="mod">
          <ac:chgData name="Damian Wąsek" userId="175d699ae300eb0d" providerId="LiveId" clId="{E97FEC7F-D1DA-4F20-B95D-B3A047FDAC78}" dt="2022-05-18T17:00:28.496" v="633" actId="6549"/>
          <ac:spMkLst>
            <pc:docMk/>
            <pc:sldMk cId="2324353583" sldId="326"/>
            <ac:spMk id="3" creationId="{00000000-0000-0000-0000-000000000000}"/>
          </ac:spMkLst>
        </pc:spChg>
      </pc:sldChg>
      <pc:sldChg chg="modSp add mod modAnim">
        <pc:chgData name="Damian Wąsek" userId="175d699ae300eb0d" providerId="LiveId" clId="{E97FEC7F-D1DA-4F20-B95D-B3A047FDAC78}" dt="2022-05-18T17:01:25.566" v="653" actId="6549"/>
        <pc:sldMkLst>
          <pc:docMk/>
          <pc:sldMk cId="3839597593" sldId="327"/>
        </pc:sldMkLst>
        <pc:spChg chg="mod">
          <ac:chgData name="Damian Wąsek" userId="175d699ae300eb0d" providerId="LiveId" clId="{E97FEC7F-D1DA-4F20-B95D-B3A047FDAC78}" dt="2022-05-18T17:00:39.079" v="645" actId="20577"/>
          <ac:spMkLst>
            <pc:docMk/>
            <pc:sldMk cId="3839597593" sldId="327"/>
            <ac:spMk id="2" creationId="{00000000-0000-0000-0000-000000000000}"/>
          </ac:spMkLst>
        </pc:spChg>
        <pc:spChg chg="mod">
          <ac:chgData name="Damian Wąsek" userId="175d699ae300eb0d" providerId="LiveId" clId="{E97FEC7F-D1DA-4F20-B95D-B3A047FDAC78}" dt="2022-05-18T17:01:25.566" v="653" actId="6549"/>
          <ac:spMkLst>
            <pc:docMk/>
            <pc:sldMk cId="3839597593" sldId="327"/>
            <ac:spMk id="3" creationId="{00000000-0000-0000-0000-000000000000}"/>
          </ac:spMkLst>
        </pc:spChg>
      </pc:sldChg>
      <pc:sldChg chg="modSp add modAnim">
        <pc:chgData name="Damian Wąsek" userId="175d699ae300eb0d" providerId="LiveId" clId="{E97FEC7F-D1DA-4F20-B95D-B3A047FDAC78}" dt="2022-05-18T17:03:51.671" v="679" actId="179"/>
        <pc:sldMkLst>
          <pc:docMk/>
          <pc:sldMk cId="1827091085" sldId="328"/>
        </pc:sldMkLst>
        <pc:spChg chg="mod">
          <ac:chgData name="Damian Wąsek" userId="175d699ae300eb0d" providerId="LiveId" clId="{E97FEC7F-D1DA-4F20-B95D-B3A047FDAC78}" dt="2022-05-18T17:03:51.671" v="679" actId="179"/>
          <ac:spMkLst>
            <pc:docMk/>
            <pc:sldMk cId="1827091085" sldId="328"/>
            <ac:spMk id="3" creationId="{00000000-0000-0000-0000-000000000000}"/>
          </ac:spMkLst>
        </pc:spChg>
      </pc:sldChg>
      <pc:sldChg chg="modSp add modAnim">
        <pc:chgData name="Damian Wąsek" userId="175d699ae300eb0d" providerId="LiveId" clId="{E97FEC7F-D1DA-4F20-B95D-B3A047FDAC78}" dt="2022-05-18T17:05:01.857" v="690" actId="6549"/>
        <pc:sldMkLst>
          <pc:docMk/>
          <pc:sldMk cId="2720102046" sldId="329"/>
        </pc:sldMkLst>
        <pc:spChg chg="mod">
          <ac:chgData name="Damian Wąsek" userId="175d699ae300eb0d" providerId="LiveId" clId="{E97FEC7F-D1DA-4F20-B95D-B3A047FDAC78}" dt="2022-05-18T17:05:01.857" v="690" actId="6549"/>
          <ac:spMkLst>
            <pc:docMk/>
            <pc:sldMk cId="2720102046" sldId="329"/>
            <ac:spMk id="3" creationId="{00000000-0000-0000-0000-000000000000}"/>
          </ac:spMkLst>
        </pc:spChg>
      </pc:sldChg>
      <pc:sldChg chg="modSp add modAnim">
        <pc:chgData name="Damian Wąsek" userId="175d699ae300eb0d" providerId="LiveId" clId="{E97FEC7F-D1DA-4F20-B95D-B3A047FDAC78}" dt="2022-05-18T17:05:57.697" v="701" actId="113"/>
        <pc:sldMkLst>
          <pc:docMk/>
          <pc:sldMk cId="1231048031" sldId="330"/>
        </pc:sldMkLst>
        <pc:spChg chg="mod">
          <ac:chgData name="Damian Wąsek" userId="175d699ae300eb0d" providerId="LiveId" clId="{E97FEC7F-D1DA-4F20-B95D-B3A047FDAC78}" dt="2022-05-18T17:05:57.697" v="701" actId="113"/>
          <ac:spMkLst>
            <pc:docMk/>
            <pc:sldMk cId="1231048031" sldId="330"/>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5/18/2022</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AAA073D-A903-47F8-8D16-77642FB0DF1F}"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5/18/2022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5/18/2022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5/18/2022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8E665CEB-0076-4E37-B880-BCEA9784DE0A}"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149E5E-3896-4118-99A7-7B85668F1C5E}"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40F4739-9812-4A9F-890D-2AD6BA5F6EE8}"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l-PL"/>
              <a:t>Kliknij, aby edytować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18845AC5-A3F8-44AA-BA8F-596CDCC976D3}"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l-PL"/>
              <a:t>Kliknij, aby edytować styl</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873B183-A821-4095-A363-9EC968635539}"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74D01B4-0AA5-45E6-B2E6-5FA4078AEBCF}"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5/18/2022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5/18/2022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l-PL"/>
              <a:t>Kliknij, aby edytować styl</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5/18/2022</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4" y="2099733"/>
            <a:ext cx="9843603" cy="2677648"/>
          </a:xfrm>
        </p:spPr>
        <p:txBody>
          <a:bodyPr/>
          <a:lstStyle/>
          <a:p>
            <a:pPr algn="ctr"/>
            <a:r>
              <a:rPr lang="pl-PL" dirty="0"/>
              <a:t>Kościół po AL</a:t>
            </a:r>
            <a:endParaRPr lang="en-US" i="1" dirty="0"/>
          </a:p>
        </p:txBody>
      </p:sp>
    </p:spTree>
    <p:extLst>
      <p:ext uri="{BB962C8B-B14F-4D97-AF65-F5344CB8AC3E}">
        <p14:creationId xmlns:p14="http://schemas.microsoft.com/office/powerpoint/2010/main" val="50217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rmAutofit lnSpcReduction="10000"/>
          </a:bodyPr>
          <a:lstStyle/>
          <a:p>
            <a:pPr algn="just"/>
            <a:r>
              <a:rPr lang="pl-PL" sz="2000" dirty="0"/>
              <a:t>Zarówno podczas obrad biskupów, jak i w dokumencie AL szukano odpowiedzi na pytanie, </a:t>
            </a:r>
            <a:r>
              <a:rPr lang="pl-PL" sz="2000" u="sng" dirty="0"/>
              <a:t>co zrobić wobec kryzysu rodziny we współczesnym świecie, wobec tylu rozwodów i niesakramentalnych związków małżeńskich</a:t>
            </a:r>
            <a:r>
              <a:rPr lang="pl-PL" sz="2000" dirty="0"/>
              <a:t>. </a:t>
            </a:r>
          </a:p>
          <a:p>
            <a:pPr algn="just"/>
            <a:r>
              <a:rPr lang="pl-PL" sz="2000" dirty="0"/>
              <a:t>Biskupi i papież rozważali między innymi, czy nie zmienić prawa i nie pozwolić ludziom, którzy się rozwiedli i żyją w drugim małżeństwie, albo takim, którzy nie zawarli tego sakramentu i żyją w związkach cywilnych lub w ogóle bez formalnych związków na przystępowanie do spowiedzi i Komunii świętej. </a:t>
            </a:r>
          </a:p>
          <a:p>
            <a:pPr algn="just"/>
            <a:r>
              <a:rPr lang="pl-PL" sz="2000" u="sng" dirty="0"/>
              <a:t>Śledząc doniesienia medialne, można z całą pewnością stwierdzić, że naciski różnych środowisk na radykalizację bądź liberalizację nauczania Kościoła były duże</a:t>
            </a:r>
            <a:r>
              <a:rPr lang="pl-PL" sz="2000" dirty="0"/>
              <a:t>. Jedni wiązali z Franciszkiem ogromne nadzieje na zmiany, a inni tych zmian się obawiali. Co ciekawe, po ogłoszeniu dokumentu dyskusje nie ustały i wciąż spotykamy się z różnymi zdaniami na temat tego, co papież napisał – niektórzy twierdzą, że nic nie zmienił, a inni, że to przełom w nauczaniu.</a:t>
            </a:r>
          </a:p>
        </p:txBody>
      </p:sp>
    </p:spTree>
    <p:extLst>
      <p:ext uri="{BB962C8B-B14F-4D97-AF65-F5344CB8AC3E}">
        <p14:creationId xmlns:p14="http://schemas.microsoft.com/office/powerpoint/2010/main" val="233039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Jak jest naprawdę? Osoby żyjące w związkach sakramentalnych mogą przystępować do spowiedzi i Komunii czy nie? Coś się zmieniło, czy wszystko zostało po staremu? Sprawa nie jest prosta, a bardzo istotna, więc pozwolę sobie poświęcić jej ten właśnie, odrębny tekst.</a:t>
            </a:r>
          </a:p>
          <a:p>
            <a:pPr algn="just"/>
            <a:r>
              <a:rPr lang="pl-PL" sz="2000" b="1" i="1" dirty="0"/>
              <a:t>Czy papież w „Amoris laetitia” cokolwiek zmienił?</a:t>
            </a:r>
            <a:r>
              <a:rPr lang="pl-PL" sz="2000" dirty="0"/>
              <a:t> I tak, i nie. </a:t>
            </a:r>
          </a:p>
          <a:p>
            <a:pPr algn="just"/>
            <a:r>
              <a:rPr lang="pl-PL" sz="2000" dirty="0"/>
              <a:t>Franciszek napisał, że nie da się ustanowić takiego prawa, które zadowoliłoby wszystkich i rozwiązało każdy problem, więc </a:t>
            </a:r>
            <a:r>
              <a:rPr lang="pl-PL" sz="2000" u="sng" dirty="0"/>
              <a:t>nie chce on modyfikować aktualnych przepisów</a:t>
            </a:r>
            <a:r>
              <a:rPr lang="pl-PL" sz="2000" dirty="0"/>
              <a:t>, które w normalnych warunkach sprawdzają się całkiem dobrze. Napisał, że normy ogólne stanowią dobro, którego nie można ignorować lub zaniedbywać. Można powiedzieć, że takim stwierdzeniem </a:t>
            </a:r>
            <a:r>
              <a:rPr lang="pl-PL" sz="2000" u="sng" dirty="0"/>
              <a:t>upomniał tych, którzy w różnych środowiskach zmienili sobie nauczanie</a:t>
            </a:r>
            <a:r>
              <a:rPr lang="pl-PL" sz="2000" dirty="0"/>
              <a:t> Kościoła i uważają, że ono już nie obowiązuje.</a:t>
            </a:r>
          </a:p>
        </p:txBody>
      </p:sp>
    </p:spTree>
    <p:extLst>
      <p:ext uri="{BB962C8B-B14F-4D97-AF65-F5344CB8AC3E}">
        <p14:creationId xmlns:p14="http://schemas.microsoft.com/office/powerpoint/2010/main" val="368315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21293" y="2281727"/>
            <a:ext cx="11092442" cy="4469451"/>
          </a:xfrm>
        </p:spPr>
        <p:txBody>
          <a:bodyPr>
            <a:noAutofit/>
          </a:bodyPr>
          <a:lstStyle/>
          <a:p>
            <a:pPr algn="just"/>
            <a:r>
              <a:rPr lang="pl-PL" sz="2000" dirty="0"/>
              <a:t>Jednocześnie Franciszek podkreślił, że owe normy są pewnymi schematami, formułami, które </a:t>
            </a:r>
            <a:r>
              <a:rPr lang="pl-PL" sz="2000" u="sng" dirty="0"/>
              <a:t>obejmują większość przypadków – większość, więc nie wszystkie</a:t>
            </a:r>
            <a:r>
              <a:rPr lang="pl-PL" sz="2000" dirty="0"/>
              <a:t>. Istnieje cała gama sytuacji, które wymykają się prawodawcy i domagają </a:t>
            </a:r>
            <a:r>
              <a:rPr lang="pl-PL" sz="2000" b="1" i="1" dirty="0"/>
              <a:t>indywidualnego potraktowania</a:t>
            </a:r>
            <a:r>
              <a:rPr lang="pl-PL" sz="2000" dirty="0"/>
              <a:t> – jeśli indywidualnego podejścia duszpasterzy nie ma, mamy do czynienia z nieznośną kazuistyką, a nie troską o wartości (AL 304).</a:t>
            </a:r>
          </a:p>
          <a:p>
            <a:pPr algn="just"/>
            <a:r>
              <a:rPr lang="pl-PL" sz="2000" dirty="0"/>
              <a:t>Inaczej rzecz ujmując, należy stwierdzić, że </a:t>
            </a:r>
            <a:r>
              <a:rPr lang="pl-PL" sz="2000" u="sng" dirty="0"/>
              <a:t>Franciszek zdaje sobie sprawę, iż prawo nie jest idealne</a:t>
            </a:r>
            <a:r>
              <a:rPr lang="pl-PL" sz="2000" dirty="0"/>
              <a:t> i rozumie on kościelne środowiska, które wyzwały do jego modyfikacji bądź utworzenia nowych, lepszych norm. Jednocześnie nie zrobił tego, ponieważ </a:t>
            </a:r>
            <a:r>
              <a:rPr lang="pl-PL" sz="2000" u="sng" dirty="0"/>
              <a:t>nie widzi jeszcze możliwości zmiany prawa na takie, które lepiej i szerzej wyrazi troskę o związki niesakramentalne</a:t>
            </a:r>
            <a:r>
              <a:rPr lang="pl-PL" sz="2000" dirty="0"/>
              <a:t>, a więc obejmie wszystkie przypadki szczególne. </a:t>
            </a:r>
          </a:p>
          <a:p>
            <a:pPr marL="0" indent="0" algn="just">
              <a:buNone/>
            </a:pPr>
            <a:r>
              <a:rPr lang="pl-PL" dirty="0"/>
              <a:t>W </a:t>
            </a:r>
            <a:r>
              <a:rPr lang="pl-PL" i="1" dirty="0"/>
              <a:t>Amoris laetitia</a:t>
            </a:r>
            <a:r>
              <a:rPr lang="pl-PL" dirty="0"/>
              <a:t> wybrzmiało to w następujący sposób:</a:t>
            </a:r>
            <a:r>
              <a:rPr lang="pl-PL" i="1" dirty="0"/>
              <a:t> Biorąc pod uwagę niezliczoną różnorodność poszczególnych sytuacji, takich jak te wymienione powyżej, można zrozumieć, że nie należy oczekiwać od Synodu ani też od tej adhortacji nowych norm ogólnych typu kanonicznego, które można by stosować do wszystkich przypadków.</a:t>
            </a:r>
            <a:endParaRPr lang="pl-PL" dirty="0"/>
          </a:p>
        </p:txBody>
      </p:sp>
    </p:spTree>
    <p:extLst>
      <p:ext uri="{BB962C8B-B14F-4D97-AF65-F5344CB8AC3E}">
        <p14:creationId xmlns:p14="http://schemas.microsoft.com/office/powerpoint/2010/main" val="66552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rmAutofit fontScale="77500" lnSpcReduction="20000"/>
          </a:bodyPr>
          <a:lstStyle/>
          <a:p>
            <a:pPr algn="just"/>
            <a:r>
              <a:rPr lang="pl-PL" sz="2600" dirty="0"/>
              <a:t>Prawo nie zostało więc zmienione i wciąż w mocy pozostają te same zasady, które znajdowały się w dotychczasowych dokumentach, one obowiązują, powinny być nauczane i przestrzegane. </a:t>
            </a:r>
          </a:p>
          <a:p>
            <a:pPr algn="just"/>
            <a:r>
              <a:rPr lang="pl-PL" sz="2600" dirty="0"/>
              <a:t>Ogólna norma jest więc taka, że </a:t>
            </a:r>
            <a:r>
              <a:rPr lang="pl-PL" sz="2600" b="1" i="1" dirty="0"/>
              <a:t>osoby rozwiedzione i żyjące w nowych związkach nie mogą przystępować do spowiedzi i Komunii, chyba że na podstawie dotychczasowych warunków</a:t>
            </a:r>
            <a:r>
              <a:rPr lang="pl-PL" sz="2600" dirty="0"/>
              <a:t>: </a:t>
            </a:r>
          </a:p>
          <a:p>
            <a:pPr lvl="1" algn="just"/>
            <a:r>
              <a:rPr lang="pl-PL" sz="2600" dirty="0"/>
              <a:t>(1) jeśli żyją na sposób brata z siostrą</a:t>
            </a:r>
          </a:p>
          <a:p>
            <a:pPr lvl="1" algn="just"/>
            <a:r>
              <a:rPr lang="pl-PL" sz="2600" dirty="0"/>
              <a:t>(2) jeśli uzyskały w sądzie kościelnym stwierdzenie nieważności poprzedniego małżeństwa i zawarły nowe. </a:t>
            </a:r>
          </a:p>
          <a:p>
            <a:pPr algn="just"/>
            <a:r>
              <a:rPr lang="pl-PL" sz="2600" dirty="0"/>
              <a:t>To wciąż ideał, z którego Kościół nie rezygnuje.</a:t>
            </a:r>
          </a:p>
          <a:p>
            <a:pPr marL="0" indent="0" algn="just">
              <a:buNone/>
            </a:pPr>
            <a:r>
              <a:rPr lang="pl-PL" sz="1900" dirty="0"/>
              <a:t>Przy okazji wspominania tych zasad ogólnych zasygnalizuję tylko, że teologowie podnoszą wątpliwości co do zasadności wymagania od osób żyjących w drugich związkach deklaracji o byciu razem na sposób brata z siostrą. Jeśli bowiem relacja seksualna nie stanowi sprawy publicznej, a jedynie kwestię prywatną dwóch osób, powinna być materią spowiedzi, a nie manifestacji publicznej, jaką jest podchodzenie do Komunii świętej. Tylko grzechy publiczne wymagają publicznej skruchy, a nawet wykluczenia z sakramentów, więc wątpliwa jest słuszność wymagania, by dwie osoby publicznie – postawą i przyrzeczeniem na piśmie – deklarowały, czy współżyją.</a:t>
            </a:r>
          </a:p>
        </p:txBody>
      </p:sp>
    </p:spTree>
    <p:extLst>
      <p:ext uri="{BB962C8B-B14F-4D97-AF65-F5344CB8AC3E}">
        <p14:creationId xmlns:p14="http://schemas.microsoft.com/office/powerpoint/2010/main" val="294669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Papież zdaje sobie sprawę, że </a:t>
            </a:r>
            <a:r>
              <a:rPr lang="pl-PL" sz="2000" u="sng" dirty="0"/>
              <a:t>mogą być sytuacje, w których ogólna zasada jest niewystarczająca i nie da się jej zastosować</a:t>
            </a:r>
            <a:r>
              <a:rPr lang="pl-PL" sz="2000" dirty="0"/>
              <a:t>. </a:t>
            </a:r>
          </a:p>
          <a:p>
            <a:pPr lvl="1" algn="just"/>
            <a:r>
              <a:rPr lang="pl-PL" sz="2000" dirty="0"/>
              <a:t>Często bywa tak, że z uwagi na </a:t>
            </a:r>
            <a:r>
              <a:rPr lang="pl-PL" sz="2000" b="1" i="1" dirty="0"/>
              <a:t>brak zgody obydwu</a:t>
            </a:r>
            <a:r>
              <a:rPr lang="pl-PL" sz="2000" dirty="0"/>
              <a:t> osób lub na troskę o trwałość nowego związku nie ma możliwości życia </a:t>
            </a:r>
            <a:r>
              <a:rPr lang="pl-PL" sz="2000" b="1" i="1" dirty="0"/>
              <a:t>bez relacji seksualnej</a:t>
            </a:r>
            <a:r>
              <a:rPr lang="pl-PL" sz="2000" dirty="0"/>
              <a:t>, więc nie da się spełnić warunków prawa. </a:t>
            </a:r>
          </a:p>
          <a:p>
            <a:pPr lvl="1" algn="just"/>
            <a:r>
              <a:rPr lang="pl-PL" sz="2000" dirty="0"/>
              <a:t>Zdarza się też, że ktoś jest przekonany, że </a:t>
            </a:r>
            <a:r>
              <a:rPr lang="pl-PL" sz="2000" b="1" i="1" dirty="0"/>
              <a:t>poprzednie małżeństwo nigdy nie było ważne</a:t>
            </a:r>
            <a:r>
              <a:rPr lang="pl-PL" sz="2000" dirty="0"/>
              <a:t>, ale jego historia życia jest zbyt bolesna, by wracać do niej podczas procesu kanonicznego o stwierdzenie nieważności, więc tego nie zrobiono. </a:t>
            </a:r>
          </a:p>
        </p:txBody>
      </p:sp>
    </p:spTree>
    <p:extLst>
      <p:ext uri="{BB962C8B-B14F-4D97-AF65-F5344CB8AC3E}">
        <p14:creationId xmlns:p14="http://schemas.microsoft.com/office/powerpoint/2010/main" val="118280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lvl="1" algn="just"/>
            <a:r>
              <a:rPr lang="pl-PL" sz="2000" dirty="0"/>
              <a:t>W życiu osób, których sytuację analizujemy może wystąpić cała gama czynników określanych jako </a:t>
            </a:r>
            <a:r>
              <a:rPr lang="pl-PL" sz="2000" b="1" i="1" dirty="0"/>
              <a:t>okoliczności łagodzące</a:t>
            </a:r>
            <a:r>
              <a:rPr lang="pl-PL" sz="2000" dirty="0"/>
              <a:t>. </a:t>
            </a:r>
          </a:p>
          <a:p>
            <a:pPr lvl="1" algn="just"/>
            <a:r>
              <a:rPr lang="pl-PL" sz="2000" dirty="0"/>
              <a:t>Przykładowo, ktoś został </a:t>
            </a:r>
            <a:r>
              <a:rPr lang="pl-PL" sz="2000" u="sng" dirty="0"/>
              <a:t>niesprawiedliwie porzucony i choć robił wszystko, by zostać w poprzednim małżeństwie, nie dało się go ocalić</a:t>
            </a:r>
            <a:r>
              <a:rPr lang="pl-PL" sz="2000" dirty="0"/>
              <a:t> i nie ma już do niego powrotu, więc nowy związek jest lekarstwem na niezawinioną przez niego samotność. </a:t>
            </a:r>
          </a:p>
          <a:p>
            <a:pPr lvl="1" algn="just"/>
            <a:r>
              <a:rPr lang="pl-PL" sz="2000" dirty="0"/>
              <a:t>Bywają też osoby, które decydują się na kolejną relację jedynie dlatego, by </a:t>
            </a:r>
            <a:r>
              <a:rPr lang="pl-PL" sz="2000" u="sng" dirty="0"/>
              <a:t>mieć wsparcie w wychowywaniu dzieci</a:t>
            </a:r>
            <a:r>
              <a:rPr lang="pl-PL" sz="2000" dirty="0"/>
              <a:t> z poprzedniego małżeństwa.</a:t>
            </a:r>
          </a:p>
          <a:p>
            <a:pPr marL="285750" lvl="1" algn="just"/>
            <a:r>
              <a:rPr lang="pl-PL" sz="2000" b="1" dirty="0"/>
              <a:t>Co wtedy? Czy tacy ludzie są skazani na życie na marginesie zaangażowania sakramentalnego i czy wszyscy małżonkowie żyjący w drugich związkach mają być mierzeni tą samą miarą?</a:t>
            </a:r>
          </a:p>
        </p:txBody>
      </p:sp>
    </p:spTree>
    <p:extLst>
      <p:ext uri="{BB962C8B-B14F-4D97-AF65-F5344CB8AC3E}">
        <p14:creationId xmlns:p14="http://schemas.microsoft.com/office/powerpoint/2010/main" val="129507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Papież pisze, że nie ma prostych odpowiedzi na te pytania i proponuje indywidualne podejście duszpasterskie – </a:t>
            </a:r>
            <a:r>
              <a:rPr lang="pl-PL" sz="2000" b="1" u="sng" dirty="0"/>
              <a:t>rozmowę, w której ksiądz ma zdecydować, czy w przypadku tych konkretnych osób nie można trochę odejść od ogólnej zasady</a:t>
            </a:r>
            <a:r>
              <a:rPr lang="pl-PL" sz="2000" dirty="0"/>
              <a:t>, a więc uznać, że choć ta nowa sytuacja nie jest idealna, to istnieją okoliczności łagodzące pozwalające na zrobienie wyjątku i dopuszczenie kogoś do spowiedzi i Komunii Świętej. </a:t>
            </a:r>
          </a:p>
          <a:p>
            <a:pPr algn="just"/>
            <a:r>
              <a:rPr lang="pl-PL" sz="2000" dirty="0"/>
              <a:t>Takie rozeznanie ma charakter podwójny – z jednej strony rozgrywa się </a:t>
            </a:r>
            <a:r>
              <a:rPr lang="pl-PL" sz="2000" b="1" i="1" dirty="0"/>
              <a:t>na poziomie sumienia osoby proszącej</a:t>
            </a:r>
            <a:r>
              <a:rPr lang="pl-PL" sz="2000" dirty="0"/>
              <a:t> o łagodniejsze potraktowanie, a z drugiej, </a:t>
            </a:r>
            <a:r>
              <a:rPr lang="pl-PL" sz="2000" b="1" i="1" dirty="0"/>
              <a:t>w dialogu z duszpasterzem</a:t>
            </a:r>
            <a:r>
              <a:rPr lang="pl-PL" sz="2000" dirty="0"/>
              <a:t>, który pomaga we właściwym odczytaniu wewnętrznego głosu serca i w ocenie tego, co utrudnia możliwość pełniejszego uczestnictwa w życiu Kościoła oraz kroków mogących mu sprzyjać i je rozwijać (AL 300).</a:t>
            </a:r>
          </a:p>
        </p:txBody>
      </p:sp>
    </p:spTree>
    <p:extLst>
      <p:ext uri="{BB962C8B-B14F-4D97-AF65-F5344CB8AC3E}">
        <p14:creationId xmlns:p14="http://schemas.microsoft.com/office/powerpoint/2010/main" val="26960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u="sng" dirty="0"/>
              <a:t>Szczegółowe wytyczne dla tego typu działań zostały przeniesione na szczebel biskupów ordynariuszy</a:t>
            </a:r>
            <a:r>
              <a:rPr lang="pl-PL" sz="2000" dirty="0"/>
              <a:t>, którzy powinni opracować je z uwzględnieniem kontekstów lokalnych. </a:t>
            </a:r>
          </a:p>
          <a:p>
            <a:pPr algn="just"/>
            <a:r>
              <a:rPr lang="pl-PL" sz="2000" dirty="0"/>
              <a:t>Papież podał tylko ogólne wskazania dla swoistego rachunku sumienia: </a:t>
            </a:r>
          </a:p>
          <a:p>
            <a:pPr marL="0" indent="0" algn="just">
              <a:buNone/>
            </a:pPr>
            <a:r>
              <a:rPr lang="pl-PL" sz="2000" i="1" dirty="0"/>
              <a:t>Osoby rozwiedzione, które zawarły ponowny związek, powinny zadać sobie pytanie, w jaki sposób zachowywały się wobec swoich dzieci, gdy związek małżeński przeżywał kryzys; czy były próby pojednania; jak wygląda sytuacja opuszczonego małżonka; jakie konsekwencje ma nowa relacja dla pozostałej rodziny i wspólnoty wiernych; jaki przykład daje ona ludziom młodym, którzy przygotowują się do małżeństwa </a:t>
            </a:r>
            <a:r>
              <a:rPr lang="pl-PL" sz="2000" dirty="0"/>
              <a:t>(AL 300)</a:t>
            </a:r>
            <a:r>
              <a:rPr lang="pl-PL" sz="2000" i="1" dirty="0"/>
              <a:t>.</a:t>
            </a:r>
            <a:endParaRPr lang="pl-PL" sz="2000" dirty="0"/>
          </a:p>
        </p:txBody>
      </p:sp>
    </p:spTree>
    <p:extLst>
      <p:ext uri="{BB962C8B-B14F-4D97-AF65-F5344CB8AC3E}">
        <p14:creationId xmlns:p14="http://schemas.microsoft.com/office/powerpoint/2010/main" val="425881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W ramach wskazówek dla rozeznawania duszpasterskiego, Ojciec Święty zaznaczył, że:</a:t>
            </a:r>
          </a:p>
          <a:p>
            <a:pPr lvl="1" algn="just"/>
            <a:r>
              <a:rPr lang="pl-PL" sz="2000" dirty="0"/>
              <a:t>inaczej należy potraktować związek spontaniczny i krótkotrwały, a inaczej taki, który umocnił się </a:t>
            </a:r>
            <a:r>
              <a:rPr lang="pl-PL" sz="2000" u="sng" dirty="0"/>
              <a:t>nowymi dziećmi</a:t>
            </a:r>
            <a:r>
              <a:rPr lang="pl-PL" sz="2000" dirty="0"/>
              <a:t>, trwa wystarczająco długo, by być </a:t>
            </a:r>
            <a:r>
              <a:rPr lang="pl-PL" sz="2000" u="sng" dirty="0"/>
              <a:t>świadectwem wierności i wielkodusznego, wzajemnego poświęcenia małżonków</a:t>
            </a:r>
            <a:endParaRPr lang="pl-PL" sz="2000" dirty="0"/>
          </a:p>
          <a:p>
            <a:pPr lvl="1" algn="just"/>
            <a:r>
              <a:rPr lang="pl-PL" sz="2000" dirty="0"/>
              <a:t>na inne potraktowanie zasługuje również prośba osoby, która rozwiodła się kiedyś, ale </a:t>
            </a:r>
            <a:r>
              <a:rPr lang="pl-PL" sz="2000" u="sng" dirty="0"/>
              <a:t>sama wypełniała w poprzednim związku obowiązki małżeńskie</a:t>
            </a:r>
            <a:r>
              <a:rPr lang="pl-PL" sz="2000" dirty="0"/>
              <a:t> i czyni to także w nowym, niż ktoś, kto wielokrotnie łamał przyrzeczenie małżeńskie, a jego aktualny związek </a:t>
            </a:r>
            <a:r>
              <a:rPr lang="pl-PL" sz="2000" u="sng" dirty="0"/>
              <a:t>jest już którąś z kolei próbą ułożenia sobie życia</a:t>
            </a:r>
            <a:r>
              <a:rPr lang="pl-PL" sz="2000" dirty="0"/>
              <a:t>.</a:t>
            </a:r>
          </a:p>
        </p:txBody>
      </p:sp>
    </p:spTree>
    <p:extLst>
      <p:ext uri="{BB962C8B-B14F-4D97-AF65-F5344CB8AC3E}">
        <p14:creationId xmlns:p14="http://schemas.microsoft.com/office/powerpoint/2010/main" val="406333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Franciszek zwrócił uwagę, że </a:t>
            </a:r>
            <a:r>
              <a:rPr lang="pl-PL" sz="2000" b="1" i="1" dirty="0"/>
              <a:t>osoby proszące o wyjątek od normy powinny wykazywać się:</a:t>
            </a:r>
          </a:p>
          <a:p>
            <a:pPr lvl="1" algn="just"/>
            <a:r>
              <a:rPr lang="pl-PL" sz="2000" dirty="0"/>
              <a:t>zaangażowaniem chrześcijańskim</a:t>
            </a:r>
          </a:p>
          <a:p>
            <a:pPr lvl="1" algn="just"/>
            <a:r>
              <a:rPr lang="pl-PL" sz="2000" dirty="0"/>
              <a:t>świadomością, że ich sytuacja nie jest czymś prawidłowym, że oddalili się od ideału, ale w tym momencie nie są w stanie nic zmienić, ponieważ w sumieniu czują, że zmieniając, popełniliby błąd</a:t>
            </a:r>
          </a:p>
          <a:p>
            <a:pPr marL="0" lvl="1" indent="0" algn="just">
              <a:buNone/>
            </a:pPr>
            <a:r>
              <a:rPr lang="pl-PL" sz="2000" dirty="0"/>
              <a:t>Przykładowo, ktoś może być przekonany, że rozchodząc się, skrzywdzi dzieci lub pozbawi współmałżonka koniecznej pomocy i wsparcia, więc choć wie, że dla realizacji ideału powinien podjąć decyzję o rozstaniu, jest przekonany, że doprowadziłoby to do jakiegoś dramatu, więc nie może tego zrobić z czystym sumieniem. Uczciwe podejście do powyższych kryteriów powinno zapobiec wielu nadużyciom.</a:t>
            </a:r>
          </a:p>
        </p:txBody>
      </p:sp>
    </p:spTree>
    <p:extLst>
      <p:ext uri="{BB962C8B-B14F-4D97-AF65-F5344CB8AC3E}">
        <p14:creationId xmlns:p14="http://schemas.microsoft.com/office/powerpoint/2010/main" val="102249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rmAutofit fontScale="92500" lnSpcReduction="10000"/>
          </a:bodyPr>
          <a:lstStyle/>
          <a:p>
            <a:pPr algn="just"/>
            <a:r>
              <a:rPr lang="pl-PL" sz="2000" dirty="0">
                <a:solidFill>
                  <a:srgbClr val="FF0000"/>
                </a:solidFill>
              </a:rPr>
              <a:t>Rozeznawanie</a:t>
            </a:r>
            <a:r>
              <a:rPr lang="pl-PL" sz="2000" dirty="0"/>
              <a:t> i </a:t>
            </a:r>
            <a:r>
              <a:rPr lang="pl-PL" sz="2000" dirty="0">
                <a:solidFill>
                  <a:srgbClr val="FF0000"/>
                </a:solidFill>
              </a:rPr>
              <a:t>sumienie</a:t>
            </a:r>
            <a:r>
              <a:rPr lang="pl-PL" sz="2000" dirty="0"/>
              <a:t> to dwa klucze do rozwiązania wspomnianych powyżej i podobnych spraw w praktyce duszpasterskiej. Źródła takiego pomysłu papieża należy szukać w jego </a:t>
            </a:r>
            <a:r>
              <a:rPr lang="pl-PL" sz="2000" b="1" i="1" dirty="0"/>
              <a:t>formacji jezuickiej</a:t>
            </a:r>
            <a:r>
              <a:rPr lang="pl-PL" sz="2000" dirty="0"/>
              <a:t>. </a:t>
            </a:r>
          </a:p>
          <a:p>
            <a:pPr algn="just"/>
            <a:r>
              <a:rPr lang="pl-PL" sz="2000" dirty="0"/>
              <a:t>James Martin SJ opublikował </a:t>
            </a:r>
            <a:r>
              <a:rPr lang="pl-PL" sz="2000" i="1" dirty="0"/>
              <a:t>Klucz do „Amoris laetitia”</a:t>
            </a:r>
            <a:r>
              <a:rPr lang="pl-PL" sz="2000" dirty="0"/>
              <a:t>, w którym spróbował zdefiniować rozeznawanie w oparciu o dzieła św. Ignacego. Dla założyciela jezuitów postawa taka była </a:t>
            </a:r>
            <a:r>
              <a:rPr lang="pl-PL" sz="2000" u="sng" dirty="0"/>
              <a:t>czymś więcej, niż tylko umiejętnością dokonania właściwej oceny i rozważnego wyboru spośród wielu możliwości</a:t>
            </a:r>
            <a:r>
              <a:rPr lang="pl-PL" sz="2000" dirty="0"/>
              <a:t> – tak można rozeznawać gatunki wina i potrawy, ale w duchowości trzeba iść dalej i głębiej.</a:t>
            </a:r>
          </a:p>
          <a:p>
            <a:pPr marL="0" indent="0" algn="just">
              <a:buNone/>
            </a:pPr>
            <a:r>
              <a:rPr lang="pl-PL" i="1" dirty="0"/>
              <a:t>Dla św. Ignacego rozeznanie oznacza świadomość, że Bóg pragnie, abyśmy podejmowali dobre decyzje oraz że Bóg pomoże podejmować nam dobre decyzje – niemniej często popychają nas do działania sprzeczne siły: pociągające nas ku Bogu i odpychające nas od Boga. (…) Zatem rozeznawanie to umiejętność jasnego rozpoznania, czym są te poruszenia, umiejętność nazwania ich, wyważenia i ocenienia, a na koniec umiejętność wybrania drogi najbardziej odpowiadającej Bożym pragnieniom wobec danej osoby i wobec świata. Rozeznanie bierze pod uwagę bogactwo i złożoność życia człowieka oraz – co najważniejsze – zakłada, że w procesie dokonywania wyboru Bóg jest aktywny.</a:t>
            </a:r>
            <a:endParaRPr lang="pl-PL" dirty="0"/>
          </a:p>
        </p:txBody>
      </p:sp>
    </p:spTree>
    <p:extLst>
      <p:ext uri="{BB962C8B-B14F-4D97-AF65-F5344CB8AC3E}">
        <p14:creationId xmlns:p14="http://schemas.microsoft.com/office/powerpoint/2010/main" val="417155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James Martin SJ podał też kilka ogólnych zasad rozeznawania:</a:t>
            </a:r>
          </a:p>
          <a:p>
            <a:pPr lvl="1" algn="just"/>
            <a:r>
              <a:rPr lang="pl-PL" sz="2000" dirty="0"/>
              <a:t>Po pierwsze, należy </a:t>
            </a:r>
            <a:r>
              <a:rPr lang="pl-PL" sz="2000" b="1" dirty="0"/>
              <a:t>postarać się być obojętnym</a:t>
            </a:r>
            <a:r>
              <a:rPr lang="pl-PL" sz="2000" dirty="0"/>
              <a:t>. Oznacza to, że należy w maksymalnym stopniu uwolnić się od emocji mających wpływ na decyzję, albo przynajmniej zdawać sobie sprawę z tego, że takie są i nie traktować ich jako decydującego argumentu. W analizowanej sytuacji mogłoby to przykładowo znaczyć, że małżonkowie chcieliby bardzo sprawić radość dziecku i to jest głównym motywem, dla którego proszą o wyjątkowe dopuszczenie do spowiedzi i Eucharystii.</a:t>
            </a:r>
          </a:p>
          <a:p>
            <a:pPr lvl="1" algn="just"/>
            <a:r>
              <a:rPr lang="pl-PL" sz="2000" dirty="0"/>
              <a:t>Po drugie, trzeba </a:t>
            </a:r>
            <a:r>
              <a:rPr lang="pl-PL" sz="2000" b="1" dirty="0"/>
              <a:t>prosić o wsparcie Pana Boga</a:t>
            </a:r>
            <a:r>
              <a:rPr lang="pl-PL" sz="2000" dirty="0"/>
              <a:t>, ponieważ rozeznania dokonuje się w dialogu z Nim. Jego wsparcie ujawnia się podczas modlitwy, ale również przy podejmowaniu refleksji nad Pismem Świętym i nauczaniem Kościoła. W tym przypadku trzeba zapytać, czy faktycznie spełniam wymagania czy chcę naciągnąć własne okoliczności życia, by do wymagań pasowały.</a:t>
            </a:r>
          </a:p>
        </p:txBody>
      </p:sp>
    </p:spTree>
    <p:extLst>
      <p:ext uri="{BB962C8B-B14F-4D97-AF65-F5344CB8AC3E}">
        <p14:creationId xmlns:p14="http://schemas.microsoft.com/office/powerpoint/2010/main" val="394618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lvl="1" algn="just"/>
            <a:r>
              <a:rPr lang="pl-PL" sz="2000" dirty="0"/>
              <a:t>Po trzecie, chodzi o </a:t>
            </a:r>
            <a:r>
              <a:rPr lang="pl-PL" sz="2000" b="1" dirty="0"/>
              <a:t>wyważanie poruszeń we własnym wnętrzu</a:t>
            </a:r>
            <a:r>
              <a:rPr lang="pl-PL" sz="2000" dirty="0"/>
              <a:t>, by ocenić, które pochodzą od Boga, a które nie. Natchnienia pojawiające się podczas rozeznawania mogą nieść spokój ducha, a mogą powodować zamęt. </a:t>
            </a:r>
          </a:p>
          <a:p>
            <a:pPr lvl="1" algn="just"/>
            <a:r>
              <a:rPr lang="pl-PL" sz="2000" dirty="0"/>
              <a:t>Przykładowo, może pojawić się pytanie: Jeśli teraz się zdecyduję, by poprosić o interesujący nas wyjątek, to co ludzie powiedzą, czy nie będą patrzyli z wyrzutem lub obmawiali? Nie można podejmować decyzji w oparciu o takie obawy, ponieważ są to podszepty złego ducha, który nie chce dobrych rozwiązań. Przeciwna sytuacja to myśl, że skoro tylu skorzystało z wyjątku, a pewno gorzej się prowadzą, to mnie też się należy.</a:t>
            </a:r>
          </a:p>
        </p:txBody>
      </p:sp>
    </p:spTree>
    <p:extLst>
      <p:ext uri="{BB962C8B-B14F-4D97-AF65-F5344CB8AC3E}">
        <p14:creationId xmlns:p14="http://schemas.microsoft.com/office/powerpoint/2010/main" val="287461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lvl="1" algn="just"/>
            <a:r>
              <a:rPr lang="pl-PL" sz="2000" dirty="0"/>
              <a:t>Po czwarte, można stosować </a:t>
            </a:r>
            <a:r>
              <a:rPr lang="pl-PL" sz="2000" b="1" dirty="0"/>
              <a:t>rozwiązania szczegółowe</a:t>
            </a:r>
            <a:r>
              <a:rPr lang="pl-PL" sz="2000" dirty="0"/>
              <a:t>: </a:t>
            </a:r>
          </a:p>
          <a:p>
            <a:pPr lvl="2" algn="just"/>
            <a:r>
              <a:rPr lang="pl-PL" sz="2000" dirty="0"/>
              <a:t>(1) wyobrazić sobie, że ktoś mi bliski jest w mojej sytuacji i zapytać siebie, jakiej rady bym mu udzielił; </a:t>
            </a:r>
          </a:p>
          <a:p>
            <a:pPr lvl="2" algn="just"/>
            <a:r>
              <a:rPr lang="pl-PL" sz="2000" dirty="0"/>
              <a:t>(2) zastanowić się, czy na sądzie ostatecznym byłbym w stanie wytłumaczyć się z mojej decyzji; </a:t>
            </a:r>
          </a:p>
          <a:p>
            <a:pPr lvl="2" algn="just"/>
            <a:r>
              <a:rPr lang="pl-PL" sz="2000" dirty="0"/>
              <a:t>(3) pomyśleć, jak oceniłbym moją decyzję, leżąc na łożu śmierci.</a:t>
            </a:r>
          </a:p>
        </p:txBody>
      </p:sp>
    </p:spTree>
    <p:extLst>
      <p:ext uri="{BB962C8B-B14F-4D97-AF65-F5344CB8AC3E}">
        <p14:creationId xmlns:p14="http://schemas.microsoft.com/office/powerpoint/2010/main" val="130855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rmAutofit lnSpcReduction="10000"/>
          </a:bodyPr>
          <a:lstStyle/>
          <a:p>
            <a:pPr algn="just"/>
            <a:r>
              <a:rPr lang="pl-PL" sz="2000" dirty="0"/>
              <a:t>Na tym etapie warto dokonać dwóch ważnych dopowiedzeń. </a:t>
            </a:r>
          </a:p>
          <a:p>
            <a:pPr lvl="1" algn="just"/>
            <a:r>
              <a:rPr lang="pl-PL" sz="2000" dirty="0"/>
              <a:t>Po pierwsze, </a:t>
            </a:r>
            <a:r>
              <a:rPr lang="pl-PL" sz="2000" b="1" i="1" dirty="0"/>
              <a:t>wyjątek polegający na dopuszczeniu osób żyjących w drugich związkach do Komunii świętej nie wynika z tego, że ksiądz lituje się nad jakimiś osobami</a:t>
            </a:r>
            <a:r>
              <a:rPr lang="pl-PL" sz="2000" dirty="0"/>
              <a:t>, ale jest konsekwencją przekonania, że ta Komunia święta może pomóc i sprawić, że w życiu proszących będzie więcej dobra. </a:t>
            </a:r>
          </a:p>
          <a:p>
            <a:pPr lvl="1" algn="just"/>
            <a:r>
              <a:rPr lang="pl-PL" sz="2000" dirty="0"/>
              <a:t>Jeśli więc osoba żyjąca w drugim związku stara się postępować i wzrastać w łasce i miłości, powinna otrzymać pomoc Kościoła, a jeżeli wierzy, że taką pomocą będzie Komunia święta, która sprawi, iż będzie mogła żyć jeszcze lepiej, to trzeba się na nią zgodzić. </a:t>
            </a:r>
          </a:p>
          <a:p>
            <a:pPr lvl="1" algn="just"/>
            <a:r>
              <a:rPr lang="pl-PL" sz="2000" dirty="0"/>
              <a:t>Komunia nie powinna być traktowana jako nagroda dla idealnych, ale wsparcie dla słabych, chcących wzrastać w miłości. </a:t>
            </a:r>
            <a:r>
              <a:rPr lang="pl-PL" sz="2000" u="sng" dirty="0"/>
              <a:t>Jeżeli nie widać wiary pozwalającej realnie ocenić, że dla kogoś ten sakrament jest naprawdę ważny, należy zaczekać z zastosowaniem wyjątku.</a:t>
            </a:r>
            <a:endParaRPr lang="pl-PL" sz="2000" dirty="0"/>
          </a:p>
        </p:txBody>
      </p:sp>
    </p:spTree>
    <p:extLst>
      <p:ext uri="{BB962C8B-B14F-4D97-AF65-F5344CB8AC3E}">
        <p14:creationId xmlns:p14="http://schemas.microsoft.com/office/powerpoint/2010/main" val="71494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Po drugie, papież podkreśla na każdym kroku, że </a:t>
            </a:r>
            <a:r>
              <a:rPr lang="pl-PL" sz="2000" b="1" i="1" dirty="0"/>
              <a:t>niezależnie od potencjalnej zgody na przystąpienie do sakramentu pokuty i Eucharystii, należy zrobić co tylko możliwe, by osoby żyjące w nowych związkach nie czuły się ekskomunikowane</a:t>
            </a:r>
            <a:r>
              <a:rPr lang="pl-PL" sz="2000" dirty="0"/>
              <a:t>, by pokazać im, że wciąż stanowią część Kościoła. </a:t>
            </a:r>
          </a:p>
          <a:p>
            <a:pPr algn="just"/>
            <a:r>
              <a:rPr lang="pl-PL" sz="2000" dirty="0"/>
              <a:t>Kluczem do tego jest większa wrażliwość na poziomie języka – używanych określeń i konstrukcji werbalnych, pełen szacunek oraz dążenie do większego udziału takich osób w życiu wspólnoty. </a:t>
            </a:r>
          </a:p>
          <a:p>
            <a:pPr algn="just"/>
            <a:r>
              <a:rPr lang="pl-PL" sz="2000" dirty="0"/>
              <a:t>To włączanie, owa logika integracji, zakłada wykorzystanie darów i charyzmatów tych osób dla dobra wszystkich wierzących.  </a:t>
            </a:r>
          </a:p>
        </p:txBody>
      </p:sp>
    </p:spTree>
    <p:extLst>
      <p:ext uri="{BB962C8B-B14F-4D97-AF65-F5344CB8AC3E}">
        <p14:creationId xmlns:p14="http://schemas.microsoft.com/office/powerpoint/2010/main" val="170345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W konkretach znaczy to między innymi, że powinno się </a:t>
            </a:r>
          </a:p>
          <a:p>
            <a:pPr lvl="1" algn="just"/>
            <a:r>
              <a:rPr lang="pl-PL" sz="2000" u="sng" dirty="0"/>
              <a:t>likwidować praktykowane obecnie bariery na polu liturgicznym</a:t>
            </a:r>
            <a:r>
              <a:rPr lang="pl-PL" sz="2000" dirty="0"/>
              <a:t> – np. w dopuszczaniu takich osób do różnych posług podczas mszy świętych i nabożeństw; </a:t>
            </a:r>
          </a:p>
          <a:p>
            <a:pPr lvl="1" algn="just"/>
            <a:r>
              <a:rPr lang="pl-PL" sz="2000" u="sng" dirty="0"/>
              <a:t>na polu duszpasterskim</a:t>
            </a:r>
            <a:r>
              <a:rPr lang="pl-PL" sz="2000" dirty="0"/>
              <a:t> – życie w związku niesakramentalnym nie powinno stanowić przeszkody w udzielaniu zgody na liderowanie takich osób w grupach parafialnych; </a:t>
            </a:r>
          </a:p>
          <a:p>
            <a:pPr lvl="1" algn="just"/>
            <a:r>
              <a:rPr lang="pl-PL" sz="2000" u="sng" dirty="0"/>
              <a:t>na polu instytucjonalnym</a:t>
            </a:r>
            <a:r>
              <a:rPr lang="pl-PL" sz="2000" dirty="0"/>
              <a:t> – nie powinno się odmawiać im możliwości zasiadania np. w radzie duszpasterskiej; </a:t>
            </a:r>
          </a:p>
          <a:p>
            <a:pPr lvl="1" algn="just"/>
            <a:r>
              <a:rPr lang="pl-PL" sz="2000" u="sng" dirty="0"/>
              <a:t>na polu edukacyjnym</a:t>
            </a:r>
            <a:r>
              <a:rPr lang="pl-PL" sz="2000" dirty="0"/>
              <a:t> – wydaje się, że należałoby przemyśleć możliwość katechizowania przez takie osoby, jeśli posiadają do tego odpowiednie kompetencje i predyspozycje. </a:t>
            </a:r>
          </a:p>
        </p:txBody>
      </p:sp>
    </p:spTree>
    <p:extLst>
      <p:ext uri="{BB962C8B-B14F-4D97-AF65-F5344CB8AC3E}">
        <p14:creationId xmlns:p14="http://schemas.microsoft.com/office/powerpoint/2010/main" val="395634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Zagadnienia szczegółowe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dirty="0"/>
              <a:t>Należy oczywiście uwzględnić </a:t>
            </a:r>
            <a:r>
              <a:rPr lang="pl-PL" b="1" dirty="0"/>
              <a:t>potencjalne zgorszenie</a:t>
            </a:r>
            <a:r>
              <a:rPr lang="pl-PL" dirty="0"/>
              <a:t>, ale wydaje się, że wraz ze wzrostem ilości takich osób w bardzo wielu środowiskach stanowi ono problem marginalny. </a:t>
            </a:r>
          </a:p>
          <a:p>
            <a:pPr marL="0" indent="0" algn="just">
              <a:buNone/>
            </a:pPr>
            <a:r>
              <a:rPr lang="pl-PL" dirty="0"/>
              <a:t>Papież podsumowuje: </a:t>
            </a:r>
            <a:r>
              <a:rPr lang="pl-PL" i="1" dirty="0"/>
              <a:t>Kluczem duszpasterskiego towarzyszenia im jest logika integracji, aby nie tylko wiedziały, że należą do Ciała Chrystusa, którym jest Kościół, lecz aby mogły mieć tego radosne i owocne doświadczenie. (…) Oni nie tylko nie muszą czuć się ekskomunikowani, ale mogą żyć i rozwijać się jako żywe członki Kościoła, odczuwając, że jest on matką, która ich zawsze przyjmuje, troszczy się o nich z miłością i wspiera ich na drodze życia i Ewangelii. Ta integracja jest też potrzebna ze względu na troskę i chrześcijańskie wychowanie ich dzieci, które muszą być uznane za najważniejsze” </a:t>
            </a:r>
            <a:r>
              <a:rPr lang="pl-PL" dirty="0"/>
              <a:t>(AL 299).</a:t>
            </a:r>
          </a:p>
          <a:p>
            <a:pPr algn="just"/>
            <a:r>
              <a:rPr lang="pl-PL" dirty="0"/>
              <a:t>…i nie trzeba się obawiać, że otwarcie na małżeństwa nieregularne osłabi wspólnotę – wręcz przeciwnie, wzmocni ją, ponieważ sprawi, że w relacjach międzyludzkich pojawi się więcej miłosiernej miłości. </a:t>
            </a:r>
          </a:p>
          <a:p>
            <a:pPr algn="just"/>
            <a:r>
              <a:rPr lang="pl-PL" dirty="0"/>
              <a:t>Doświadczenia osób żyjących w drugich związkach mogą także umocnić małżeństwa sakramentalne.</a:t>
            </a:r>
          </a:p>
        </p:txBody>
      </p:sp>
    </p:spTree>
    <p:extLst>
      <p:ext uri="{BB962C8B-B14F-4D97-AF65-F5344CB8AC3E}">
        <p14:creationId xmlns:p14="http://schemas.microsoft.com/office/powerpoint/2010/main" val="332968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Powody – szukanie dobra</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Nie zaniedbując małżeństw sakramentalnych, należy poszukiwać kontaktów z chrześcijanami żyjącymi w drugich związkach, by im towarzyszyć i </a:t>
            </a:r>
            <a:r>
              <a:rPr lang="pl-PL" sz="2000" b="1" i="1" dirty="0"/>
              <a:t>rozpoznawać ziarenka dobra</a:t>
            </a:r>
            <a:r>
              <a:rPr lang="pl-PL" sz="2000" dirty="0"/>
              <a:t>, znajdujące się w tych niedoskonałych formach. </a:t>
            </a:r>
          </a:p>
          <a:p>
            <a:pPr algn="just"/>
            <a:r>
              <a:rPr lang="pl-PL" sz="2000" u="sng" dirty="0"/>
              <a:t>Zadaniem duszpasterzy jest dostrzeganie i określanie elementów, które mogą sprzyjać ewangelizacji i rozwojowi duchowemu i ludzkiemu, a nie piętnowanie tych, które nie pasują do idealnej wizji.</a:t>
            </a:r>
            <a:r>
              <a:rPr lang="pl-PL" sz="2000" dirty="0"/>
              <a:t> </a:t>
            </a:r>
          </a:p>
          <a:p>
            <a:pPr algn="just"/>
            <a:r>
              <a:rPr lang="pl-PL" sz="2000" dirty="0"/>
              <a:t>Za takim podejściem stoi przekonanie, że, jak w sakramentalnych związkach nie wszystko jest idealne, tak i w niesakramentalnych nie wszystko zasługuje na potępienie. Wszyscy jesteśmy w drodze do osiągnięcia pełni i będzie ona możliwa dopiero w Królestwie Niebieskim. Podczas ziemskiego życia należy wymagać takiej doskonałości, na jaką w danym momencie wiernych stać, szukając dróg pokonywania ograniczeń.</a:t>
            </a:r>
          </a:p>
        </p:txBody>
      </p:sp>
    </p:spTree>
    <p:extLst>
      <p:ext uri="{BB962C8B-B14F-4D97-AF65-F5344CB8AC3E}">
        <p14:creationId xmlns:p14="http://schemas.microsoft.com/office/powerpoint/2010/main" val="61106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Powody – mała świadomość wartości sakramentu małżeństwa</a:t>
            </a:r>
          </a:p>
        </p:txBody>
      </p:sp>
      <p:sp>
        <p:nvSpPr>
          <p:cNvPr id="3" name="Symbol zastępczy zawartości 2"/>
          <p:cNvSpPr>
            <a:spLocks noGrp="1"/>
          </p:cNvSpPr>
          <p:nvPr>
            <p:ph idx="1"/>
          </p:nvPr>
        </p:nvSpPr>
        <p:spPr>
          <a:xfrm>
            <a:off x="598207" y="2168467"/>
            <a:ext cx="10876870" cy="4625440"/>
          </a:xfrm>
        </p:spPr>
        <p:txBody>
          <a:bodyPr>
            <a:noAutofit/>
          </a:bodyPr>
          <a:lstStyle/>
          <a:p>
            <a:pPr algn="just"/>
            <a:r>
              <a:rPr lang="pl-PL" dirty="0"/>
              <a:t>Skutkiem zaniedbań pastoralnych obserwujemy </a:t>
            </a:r>
            <a:r>
              <a:rPr lang="pl-PL" b="1" i="1" dirty="0"/>
              <a:t>małą świadomość wartości małżeństwa sakramentalnego</a:t>
            </a:r>
            <a:r>
              <a:rPr lang="pl-PL" dirty="0"/>
              <a:t>. Wiele związków nie wyraża woli zawarcia sakramentu małżeństwa, ponieważ nie widzą w nim żadnych wartości i nie łączą tego sakramentu z łaską wspierającą ich szczęście. </a:t>
            </a:r>
          </a:p>
          <a:p>
            <a:pPr marL="0" indent="0" algn="just">
              <a:buNone/>
            </a:pPr>
            <a:r>
              <a:rPr lang="pl-PL" sz="1500" dirty="0"/>
              <a:t>Diagnozując przyczynę takiego stanu rzeczy, papież pisał: </a:t>
            </a:r>
            <a:r>
              <a:rPr lang="pl-PL" sz="1500" i="1" dirty="0"/>
              <a:t>Jednocześnie trzeba pokornie i realistycznie uznać, że czasami nasz sposób prezentacji przekonań chrześcijańskich i sposób traktowania ludzi przyczyniły się do spowodowania tego, co obecnie jest powodem narzekania i z czego wypada nam dokonać zdrowej samokrytyki. Z drugiej strony często przedstawialiśmy małżeństwo w taki sposób, że jego cel jednoczący, zachęta do wzrastania w miłości i ideał wzajemnej pomocy pozostawały w cieniu z powodu niemal wyłącznego nacisku na obowiązek prokreacji. Nie wsparliśmy dostatecznie młodych małżeństw w pierwszych latach ich wspólnego życia, przedstawiając im propozycje dostosowane do godzin ich zajęć, do ich języka, do bardziej konkretnych niepokojów. Innymi razy przedstawialiśmy ideał teologiczny małżeństwa zbyt abstrakcyjny, skonstruowany niemal sztucznie, daleki od konkretnej sytuacji i rzeczywistych możliwości rodzin takimi, jakimi są. Ta nadmierna idealizacja, zwłaszcza gdy nie obudziliśmy ufności w działanie łaski, nie pozwoliła na to, aby małżeństwo było bardziej pożądane i atrakcyjne, ale wręcz przeciwnie. Przez długi czas byliśmy przekonani, że jedynie kładąc nacisk na kwestie doktrynalne, bioetyczne i moralne, nie pobudzając do otwartości na łaskę, dostatecznie wsparliśmy rodziny, umacniając więź małżonków i wypełniliśmy sensem ich wspólne życie. Trudno nam zaprezentować małżeństwo bardziej jako dynamiczny proces rozwoju i realizacji, niż jako ciężar, który trzeba znosić przez całe życie. </a:t>
            </a:r>
            <a:r>
              <a:rPr lang="pl-PL" sz="1500" dirty="0"/>
              <a:t>(AL 36-37)</a:t>
            </a:r>
          </a:p>
        </p:txBody>
      </p:sp>
    </p:spTree>
    <p:extLst>
      <p:ext uri="{BB962C8B-B14F-4D97-AF65-F5344CB8AC3E}">
        <p14:creationId xmlns:p14="http://schemas.microsoft.com/office/powerpoint/2010/main" val="214337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Powody – szacunek wobec sumienia</a:t>
            </a:r>
          </a:p>
        </p:txBody>
      </p:sp>
      <p:sp>
        <p:nvSpPr>
          <p:cNvPr id="3" name="Symbol zastępczy zawartości 2"/>
          <p:cNvSpPr>
            <a:spLocks noGrp="1"/>
          </p:cNvSpPr>
          <p:nvPr>
            <p:ph idx="1"/>
          </p:nvPr>
        </p:nvSpPr>
        <p:spPr>
          <a:xfrm>
            <a:off x="598207" y="2356834"/>
            <a:ext cx="10876870" cy="4300340"/>
          </a:xfrm>
        </p:spPr>
        <p:txBody>
          <a:bodyPr>
            <a:noAutofit/>
          </a:bodyPr>
          <a:lstStyle/>
          <a:p>
            <a:pPr marL="0" indent="0" algn="just">
              <a:buNone/>
            </a:pPr>
            <a:r>
              <a:rPr lang="pl-PL" sz="2000" dirty="0"/>
              <a:t>Papież napisał: </a:t>
            </a:r>
            <a:r>
              <a:rPr lang="pl-PL" sz="2000" i="1" dirty="0"/>
              <a:t>Sumienie może jednak uznać nie tylko to, że dana sytuacja nie odpowiada obiektywnie ogólnym postanowieniom Ewangelii. Może także szczerze i uczciwie uznać to, co w danej chwili jest odpowiedzią wielkoduszną, jaką można dać Bogu i odkryć z jakąś pewnością moralną, że jest to dar, jakiego wymaga sam Bóg pośród konkretnej złożoności ograniczeń, chociaż nie jest to jeszcze w pełni obiektywny ideał </a:t>
            </a:r>
            <a:r>
              <a:rPr lang="pl-PL" sz="2000" dirty="0"/>
              <a:t>(AL 303). </a:t>
            </a:r>
          </a:p>
          <a:p>
            <a:pPr algn="just"/>
            <a:r>
              <a:rPr lang="pl-PL" sz="2000" dirty="0"/>
              <a:t>Chodzi więc o włączenie w praktykę Kościoła sumienia, które może być przekonane, że </a:t>
            </a:r>
            <a:r>
              <a:rPr lang="pl-PL" sz="2000" u="sng" dirty="0"/>
              <a:t>Bóg w tym konkretnym momencie nie chciałby rozwiązania, którego domaga się nauczanie Kościoła</a:t>
            </a:r>
            <a:r>
              <a:rPr lang="pl-PL" sz="2000" dirty="0"/>
              <a:t>. Jeśli małżonkowie utrzymują, że ich sytuacja jest tak specyficzna, że w tym momencie ich życia realizacja woli Bożej polega na obiektywnie grzesznym postępowaniu, należy ich zachęcać do większego zaufania łasce, ale uszanować osobisty wybór, towarzysząc na tej drodze, czasem również za pomocą środków sakramentalnych.</a:t>
            </a:r>
          </a:p>
        </p:txBody>
      </p:sp>
    </p:spTree>
    <p:extLst>
      <p:ext uri="{BB962C8B-B14F-4D97-AF65-F5344CB8AC3E}">
        <p14:creationId xmlns:p14="http://schemas.microsoft.com/office/powerpoint/2010/main" val="227496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Powody – dobro dzieci</a:t>
            </a:r>
          </a:p>
        </p:txBody>
      </p:sp>
      <p:sp>
        <p:nvSpPr>
          <p:cNvPr id="3" name="Symbol zastępczy zawartości 2"/>
          <p:cNvSpPr>
            <a:spLocks noGrp="1"/>
          </p:cNvSpPr>
          <p:nvPr>
            <p:ph idx="1"/>
          </p:nvPr>
        </p:nvSpPr>
        <p:spPr>
          <a:xfrm>
            <a:off x="598207" y="2290273"/>
            <a:ext cx="10876870" cy="4452359"/>
          </a:xfrm>
        </p:spPr>
        <p:txBody>
          <a:bodyPr>
            <a:noAutofit/>
          </a:bodyPr>
          <a:lstStyle/>
          <a:p>
            <a:pPr algn="just"/>
            <a:r>
              <a:rPr lang="pl-PL" sz="2000" dirty="0"/>
              <a:t>Dzieci z rozbitych rodzin najczęściej cierpią najbardziej, niezależnie od tego, które z rodziców ponosi winę za rozwód, a te z drugich związków nie mają pełnego komfortu wzrastania z uwagi na skomplikowaną sytuację w domu rodzinnym. Obowiązkiem Kościoła jest zrobić wszystko, co tylko możliwe, żeby te </a:t>
            </a:r>
            <a:r>
              <a:rPr lang="pl-PL" sz="2000" u="sng" dirty="0"/>
              <a:t>dzieci chronić, ale i pomagać w ich chrześcijańskim wychowywaniu i choć trochę zniwelować traumę związaną z postępowaniem rodziców</a:t>
            </a:r>
            <a:r>
              <a:rPr lang="pl-PL" sz="2000" dirty="0"/>
              <a:t>. </a:t>
            </a:r>
          </a:p>
          <a:p>
            <a:pPr algn="just"/>
            <a:r>
              <a:rPr lang="pl-PL" sz="2000" dirty="0"/>
              <a:t>Patrząc z perspektywy dzieci, z jednej strony dużym problemem emocjonalnym bywa, że rodzice nie mogą przystępować do Komunii świętej, a z drugiej strony brakuje im przykładu ze strony najbliższych. Jeśli rodzice są traktowani jakby byli ekskomunikowani, dzieci współodczuwają z nimi ten ciężar. </a:t>
            </a:r>
          </a:p>
          <a:p>
            <a:pPr marL="0" indent="0" algn="just">
              <a:buNone/>
            </a:pPr>
            <a:r>
              <a:rPr lang="pl-PL" dirty="0"/>
              <a:t>Franciszek stwierdza: </a:t>
            </a:r>
            <a:r>
              <a:rPr lang="pl-PL" i="1" dirty="0"/>
              <a:t>Trzeba postępować w taki sposób, by nie dokładać dodatkowych ciężarów do tych, które dzieci w tych sytuacjach już muszą dźwigać!. Pomoc rodzicom w leczeniu ich ran i ich duchowe przyjęcie jest również dobre dla dzieci, które potrzebują rodzinnego oblicza Kościoła, który je przyjmuje w tym traumatycznym doświadczeniu </a:t>
            </a:r>
            <a:r>
              <a:rPr lang="pl-PL" dirty="0"/>
              <a:t>(AL 246).</a:t>
            </a:r>
          </a:p>
        </p:txBody>
      </p:sp>
    </p:spTree>
    <p:extLst>
      <p:ext uri="{BB962C8B-B14F-4D97-AF65-F5344CB8AC3E}">
        <p14:creationId xmlns:p14="http://schemas.microsoft.com/office/powerpoint/2010/main" val="176019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Podsumowanie</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b="1" i="1" dirty="0"/>
              <a:t>Normy prawne i doktrynalne</a:t>
            </a:r>
            <a:r>
              <a:rPr lang="pl-PL" sz="2000" dirty="0"/>
              <a:t> nie są wartością samą w sobie i celem chrześcijanina nie jest ich przestrzeganie, ale stanowią one </a:t>
            </a:r>
            <a:r>
              <a:rPr lang="pl-PL" sz="2000" u="sng" dirty="0"/>
              <a:t>środek do celu</a:t>
            </a:r>
            <a:r>
              <a:rPr lang="pl-PL" sz="2000" dirty="0"/>
              <a:t>, którym jest spotkanie z Bogiem – najważniejszy jest zawsze człowiek i trzeba o tym pamiętać, gdy stosuje się prawo kościelne. </a:t>
            </a:r>
          </a:p>
          <a:p>
            <a:pPr lvl="0" algn="just"/>
            <a:r>
              <a:rPr lang="pl-PL" sz="2000" dirty="0"/>
              <a:t>Jednocześnie trzeba wiedzieć, że prawo to </a:t>
            </a:r>
            <a:r>
              <a:rPr lang="pl-PL" sz="2000" u="sng" dirty="0"/>
              <a:t>nie jest coś dowolnego</a:t>
            </a:r>
            <a:r>
              <a:rPr lang="pl-PL" sz="2000" dirty="0"/>
              <a:t> – są to zasady wynikające z troski pasterskiej Kościoła i z doświadczeń wielu wieków, do przestrzegania których i wymagania jesteśmy zobowiązani. Sami nie mamy prawa zmieniać norm</a:t>
            </a:r>
          </a:p>
          <a:p>
            <a:pPr lvl="0" algn="just"/>
            <a:r>
              <a:rPr lang="pl-PL" sz="2000" dirty="0"/>
              <a:t>W uzasadnionych przypadkach </a:t>
            </a:r>
            <a:r>
              <a:rPr lang="pl-PL" sz="2000" b="1" i="1" dirty="0"/>
              <a:t>z egzekwowania wymagań można uczynić proces</a:t>
            </a:r>
            <a:r>
              <a:rPr lang="pl-PL" sz="2000" dirty="0"/>
              <a:t> – pozwolić, by ktoś dochodził do ideału etapami, a nie jedną decyzją. Nie chodzi wtedy o to, że ja rezygnuję z normy, ale czasem nie wymagam wszystkiego od razu – prowadzę wiernych małymi kroczkami, w nadziei, że kiedyś będą w pełni realizować ideały.</a:t>
            </a:r>
            <a:endParaRPr lang="pl-PL" dirty="0"/>
          </a:p>
        </p:txBody>
      </p:sp>
    </p:spTree>
    <p:extLst>
      <p:ext uri="{BB962C8B-B14F-4D97-AF65-F5344CB8AC3E}">
        <p14:creationId xmlns:p14="http://schemas.microsoft.com/office/powerpoint/2010/main" val="310077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Podsumowanie</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dirty="0"/>
              <a:t>By zastosować taki wyjątek, konieczne są </a:t>
            </a:r>
            <a:r>
              <a:rPr lang="pl-PL" sz="2000" b="1" i="1" dirty="0"/>
              <a:t>trzy warunki wstępne</a:t>
            </a:r>
            <a:r>
              <a:rPr lang="pl-PL" sz="2000" dirty="0"/>
              <a:t>:</a:t>
            </a:r>
          </a:p>
          <a:p>
            <a:pPr lvl="1" algn="just"/>
            <a:r>
              <a:rPr lang="pl-PL" sz="2000" dirty="0"/>
              <a:t>Osoba prosząca o wyjątek musi sobie zdawać sprawę z tego i boleć nad tym, że </a:t>
            </a:r>
            <a:r>
              <a:rPr lang="pl-PL" sz="2000" u="sng" dirty="0"/>
              <a:t>nie żyje w sytuacji normalnej, że ma problem</a:t>
            </a:r>
            <a:r>
              <a:rPr lang="pl-PL" sz="2000" dirty="0"/>
              <a:t>. Jeśli uważa, że nic złego nie robi, to wyjątku nie stosujemy</a:t>
            </a:r>
          </a:p>
          <a:p>
            <a:pPr lvl="1" algn="just"/>
            <a:r>
              <a:rPr lang="pl-PL" sz="2000" dirty="0"/>
              <a:t>Proszący o wyjątek musi być przekonany w sumieniu, że </a:t>
            </a:r>
            <a:r>
              <a:rPr lang="pl-PL" sz="2000" u="sng" dirty="0"/>
              <a:t>zrobił, co było w jego mocy, by swą grzeszną sytuację zmienić</a:t>
            </a:r>
            <a:r>
              <a:rPr lang="pl-PL" sz="2000" dirty="0"/>
              <a:t> i w tym momencie więcej uczynić nie może</a:t>
            </a:r>
          </a:p>
          <a:p>
            <a:pPr lvl="1" algn="just"/>
            <a:r>
              <a:rPr lang="pl-PL" sz="2000" dirty="0"/>
              <a:t>Proszący o wyjątek musi być </a:t>
            </a:r>
            <a:r>
              <a:rPr lang="pl-PL" sz="2000" u="sng" dirty="0"/>
              <a:t>przekonany w sumieniu, że jeśli będzie mógł przystępować do spowiedzi i Komunii to pomoże mu to w lepszym życiu</a:t>
            </a:r>
            <a:r>
              <a:rPr lang="pl-PL" sz="2000" dirty="0"/>
              <a:t>, a może nawet w szybszym osiągnięciu normy</a:t>
            </a:r>
          </a:p>
        </p:txBody>
      </p:sp>
    </p:spTree>
    <p:extLst>
      <p:ext uri="{BB962C8B-B14F-4D97-AF65-F5344CB8AC3E}">
        <p14:creationId xmlns:p14="http://schemas.microsoft.com/office/powerpoint/2010/main" val="383878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Podsumowanie</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dirty="0"/>
              <a:t>Wyjątkowe dopuszczenie do Eucharystii </a:t>
            </a:r>
            <a:r>
              <a:rPr lang="pl-PL" sz="2000" b="1" i="1" dirty="0"/>
              <a:t>nie jest wyrazem litości, więc jeśli nie ma świadomości, że Komunia to jakiekolwiek lekarstwo i prośba jest jedynie wynikiem emocji bądź kaprysu, trzeba odmówić</a:t>
            </a:r>
            <a:r>
              <a:rPr lang="pl-PL" sz="2000" dirty="0"/>
              <a:t> i zaproponować jakąś inną formę udziału w życiu religijnym</a:t>
            </a:r>
          </a:p>
          <a:p>
            <a:pPr lvl="0" algn="just"/>
            <a:r>
              <a:rPr lang="pl-PL" sz="2000" dirty="0"/>
              <a:t>Z tych powodów, zastosowanie jakiegokolwiek wyjątku domaga się rozeznania, poznania sytuacji osoby proszącej i nie powinno być działaniem szablonowym. </a:t>
            </a:r>
          </a:p>
        </p:txBody>
      </p:sp>
    </p:spTree>
    <p:extLst>
      <p:ext uri="{BB962C8B-B14F-4D97-AF65-F5344CB8AC3E}">
        <p14:creationId xmlns:p14="http://schemas.microsoft.com/office/powerpoint/2010/main" val="232435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Wytyczne KEP</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dirty="0"/>
              <a:t>Po ogólnym opisie sytuacji i powtórzeniu wielu tez z AL, czwarty rozdział dokumentu KEP zatytułowany „Wezwanie do pastoralnego rozeznania i logika integracji„ nawiązuje wprost do 8. rozdziału „Amoris laetitia”, poświęconego sytuacji osób które rozwiodły się i zawarły ponowny związek cywilny.</a:t>
            </a:r>
          </a:p>
          <a:p>
            <a:pPr lvl="0" algn="just"/>
            <a:r>
              <a:rPr lang="pl-PL" sz="2000" dirty="0"/>
              <a:t>Biskupi przypominają, że papież zwraca uwagę na „niezliczoną różnorodność sytuacji” osób, które rozwiodły się i zawarły ponowny związek cywilny. Wyjaśniają, że „w trosce o ich dobro duchowe konieczne jest rzetelne rozeznanie ich sytuacji, biorąc pod uwagę fakt, że stopień odpowiedzialności nie jest taki sam za każdym razem”. Zatem </a:t>
            </a:r>
            <a:r>
              <a:rPr lang="pl-PL" sz="2000" u="sng" dirty="0"/>
              <a:t>w praktyce „trzeba zawsze brać pod uwagę aplikację normy ogólnej do określonego przypadku”</a:t>
            </a:r>
            <a:r>
              <a:rPr lang="pl-PL" sz="2000" dirty="0"/>
              <a:t> i w tym dostrzegają jeden z centralnych elementów przesłania papieskiej adhortacji.</a:t>
            </a:r>
          </a:p>
        </p:txBody>
      </p:sp>
    </p:spTree>
    <p:extLst>
      <p:ext uri="{BB962C8B-B14F-4D97-AF65-F5344CB8AC3E}">
        <p14:creationId xmlns:p14="http://schemas.microsoft.com/office/powerpoint/2010/main" val="383959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Wytyczne KEP</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dirty="0"/>
              <a:t>W ślad za papieżem Franciszkiem, biskupi mówią wiele o potrzebie towarzyszenia i rozeznawania osobom znajdującym się w takiej sytuacji. </a:t>
            </a:r>
          </a:p>
          <a:p>
            <a:pPr lvl="0" algn="just"/>
            <a:r>
              <a:rPr lang="pl-PL" sz="2000" dirty="0"/>
              <a:t>Przypominają, że „duszpasterskie towarzyszenie osobom będącym na drodze rozeznania musi odbywać się zgodnie z nauczaniem Kościoła i wytycznymi biskupa”. </a:t>
            </a:r>
          </a:p>
          <a:p>
            <a:pPr lvl="0" algn="just"/>
            <a:r>
              <a:rPr lang="pl-PL" sz="2000" dirty="0"/>
              <a:t>„W procesie tym </a:t>
            </a:r>
            <a:r>
              <a:rPr lang="pl-PL" sz="2000" u="sng" dirty="0"/>
              <a:t>nie może zabraknąć:</a:t>
            </a:r>
          </a:p>
          <a:p>
            <a:pPr marL="982663" lvl="0" algn="just"/>
            <a:r>
              <a:rPr lang="pl-PL" sz="2000" u="sng" dirty="0"/>
              <a:t>przeprowadzenia rachunku sumienia,</a:t>
            </a:r>
          </a:p>
          <a:p>
            <a:pPr marL="982663" lvl="0" algn="just"/>
            <a:r>
              <a:rPr lang="pl-PL" sz="2000" u="sng" dirty="0"/>
              <a:t>obiektywnej analizy sytuacji dzieci i opuszczonego współmałżonka,</a:t>
            </a:r>
          </a:p>
          <a:p>
            <a:pPr marL="982663" lvl="0" algn="just"/>
            <a:r>
              <a:rPr lang="pl-PL" sz="2000" u="sng" dirty="0"/>
              <a:t>prób i możliwości pojednania,</a:t>
            </a:r>
          </a:p>
          <a:p>
            <a:pPr marL="982663" lvl="0" algn="just"/>
            <a:r>
              <a:rPr lang="pl-PL" sz="2000" u="sng" dirty="0"/>
              <a:t>uwzględnienia konsekwencji nowej relacji wobec pozostałej rodziny i lokalnej wspólnoty wiernych”</a:t>
            </a:r>
            <a:r>
              <a:rPr lang="pl-PL" sz="2000" dirty="0"/>
              <a:t>.</a:t>
            </a:r>
          </a:p>
        </p:txBody>
      </p:sp>
    </p:spTree>
    <p:extLst>
      <p:ext uri="{BB962C8B-B14F-4D97-AF65-F5344CB8AC3E}">
        <p14:creationId xmlns:p14="http://schemas.microsoft.com/office/powerpoint/2010/main" val="182709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Wytyczne KEP</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dirty="0"/>
              <a:t>Biskupi wskazują, że „mając na uwadze złożoność sytuacji duszpasterskiej wiernych związanych węzłem małżeńskim i nie mogących z tego powodu – pomimo ogromnego pragnienia – zawrzeć małżeństwa sakramentalnego z osobą, z którą pozostają w związku </a:t>
            </a:r>
            <a:r>
              <a:rPr lang="pl-PL" sz="2000" dirty="0" err="1"/>
              <a:t>pozasakramentalnym</a:t>
            </a:r>
            <a:r>
              <a:rPr lang="pl-PL" sz="2000" dirty="0"/>
              <a:t>, należałoby rozważyć w poszczególnych przypadkach możliwość wnikliwego rozeznania ich sytuacji.</a:t>
            </a:r>
          </a:p>
          <a:p>
            <a:pPr lvl="0" algn="just"/>
            <a:r>
              <a:rPr lang="pl-PL" sz="2000" b="1" u="sng" dirty="0"/>
              <a:t>To rozeznanie powinno najpierw prowadzić do udzielenia na drodze kościelnego procesu sądowego odpowiedzi na pytanie, czy można stwierdzić nieważność pierwszego związku małżeńskiego”.</a:t>
            </a:r>
          </a:p>
          <a:p>
            <a:pPr lvl="0" algn="just"/>
            <a:r>
              <a:rPr lang="pl-PL" sz="2000" dirty="0"/>
              <a:t>W sytuacji jednak, gdy prawomocnym wyrokiem orzeczone zostanie, iż nieważność nie może zostać stwierdzona, </a:t>
            </a:r>
            <a:r>
              <a:rPr lang="pl-PL" sz="2000" u="sng" dirty="0"/>
              <a:t>należy kontynuować rozeznanie o charakterze duszpasterskim, które nie jest łatwe i wymaga solidnego przygotowania duszpasterzy</a:t>
            </a:r>
            <a:r>
              <a:rPr lang="pl-PL" sz="2000" dirty="0"/>
              <a:t>. „</a:t>
            </a:r>
            <a:r>
              <a:rPr lang="pl-PL" sz="2000" b="1" u="sng" dirty="0"/>
              <a:t>Powinno ono mieć formę indywidualnego i konsekwentnego, długotrwałego kierownictwa duchowego</a:t>
            </a:r>
            <a:r>
              <a:rPr lang="pl-PL" sz="2000" dirty="0"/>
              <a:t>”</a:t>
            </a:r>
          </a:p>
        </p:txBody>
      </p:sp>
    </p:spTree>
    <p:extLst>
      <p:ext uri="{BB962C8B-B14F-4D97-AF65-F5344CB8AC3E}">
        <p14:creationId xmlns:p14="http://schemas.microsoft.com/office/powerpoint/2010/main" val="272010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Wytyczne KEP</a:t>
            </a:r>
          </a:p>
        </p:txBody>
      </p:sp>
      <p:sp>
        <p:nvSpPr>
          <p:cNvPr id="3" name="Symbol zastępczy zawartości 2"/>
          <p:cNvSpPr>
            <a:spLocks noGrp="1"/>
          </p:cNvSpPr>
          <p:nvPr>
            <p:ph idx="1"/>
          </p:nvPr>
        </p:nvSpPr>
        <p:spPr>
          <a:xfrm>
            <a:off x="598207" y="2290273"/>
            <a:ext cx="10876870" cy="4452359"/>
          </a:xfrm>
        </p:spPr>
        <p:txBody>
          <a:bodyPr>
            <a:noAutofit/>
          </a:bodyPr>
          <a:lstStyle/>
          <a:p>
            <a:pPr lvl="0" algn="just"/>
            <a:r>
              <a:rPr lang="pl-PL" sz="2000" dirty="0"/>
              <a:t>„Podjęcie odpowiedniej decyzji, wspólnie przez kierownika duchowego i zainteresowaną osobę </a:t>
            </a:r>
            <a:r>
              <a:rPr lang="pl-PL" sz="2000" u="sng" dirty="0"/>
              <a:t>powinno być owocem procesu rozeznania, a nie jednego czy nawet kilku powierzchownych spotkań</a:t>
            </a:r>
            <a:r>
              <a:rPr lang="pl-PL" sz="2000" dirty="0"/>
              <a:t>. </a:t>
            </a:r>
          </a:p>
          <a:p>
            <a:pPr lvl="0" algn="just"/>
            <a:r>
              <a:rPr lang="pl-PL" sz="2000" dirty="0"/>
              <a:t>Wymaga ono także </a:t>
            </a:r>
            <a:r>
              <a:rPr lang="pl-PL" sz="2000" b="1" dirty="0"/>
              <a:t>konsultacji z kompetentnym duszpasterzem posługującym przy sądzie biskupim lub w diecezjalnym ośrodku duszpasterstwa rodzin</a:t>
            </a:r>
            <a:r>
              <a:rPr lang="pl-PL" sz="2000" dirty="0"/>
              <a:t>”.</a:t>
            </a:r>
          </a:p>
          <a:p>
            <a:pPr lvl="0" algn="just"/>
            <a:r>
              <a:rPr lang="pl-PL" sz="2000" dirty="0"/>
              <a:t>Przy czym zawsze </a:t>
            </a:r>
            <a:r>
              <a:rPr lang="pl-PL" sz="2000" b="1" dirty="0"/>
              <a:t>„kierownik duchowy powinien mieć przede wszystkim to na względzie, aby pomóc zainteresowanej osobie, w jej trudnej i skomplikowanej sytuacji, postępować na drodze wiary we wspólnocie Kościoła”.</a:t>
            </a:r>
          </a:p>
        </p:txBody>
      </p:sp>
    </p:spTree>
    <p:extLst>
      <p:ext uri="{BB962C8B-B14F-4D97-AF65-F5344CB8AC3E}">
        <p14:creationId xmlns:p14="http://schemas.microsoft.com/office/powerpoint/2010/main" val="123104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1290</TotalTime>
  <Words>3922</Words>
  <Application>Microsoft Office PowerPoint</Application>
  <PresentationFormat>Panoramiczny</PresentationFormat>
  <Paragraphs>126</Paragraphs>
  <Slides>30</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30</vt:i4>
      </vt:variant>
    </vt:vector>
  </HeadingPairs>
  <TitlesOfParts>
    <vt:vector size="34" baseType="lpstr">
      <vt:lpstr>Arial</vt:lpstr>
      <vt:lpstr>Century Gothic</vt:lpstr>
      <vt:lpstr>Wingdings 3</vt:lpstr>
      <vt:lpstr>Jon (sala konferencyjna)</vt:lpstr>
      <vt:lpstr>Kościół po AL</vt:lpstr>
      <vt:lpstr>Wprowadzenie</vt:lpstr>
      <vt:lpstr>Wprowadzenie</vt:lpstr>
      <vt:lpstr>Wprowadzenie</vt:lpstr>
      <vt:lpstr>Wprowadzenie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Zagadnienia szczegółowe</vt:lpstr>
      <vt:lpstr>Powody – szukanie dobra</vt:lpstr>
      <vt:lpstr>Powody – mała świadomość wartości sakramentu małżeństwa</vt:lpstr>
      <vt:lpstr>Powody – szacunek wobec sumienia</vt:lpstr>
      <vt:lpstr>Powody – dobro dzieci</vt:lpstr>
      <vt:lpstr>Podsumowanie</vt:lpstr>
      <vt:lpstr>Podsumowanie</vt:lpstr>
      <vt:lpstr>Podsumowanie</vt:lpstr>
      <vt:lpstr>Wytyczne KEP</vt:lpstr>
      <vt:lpstr>Wytyczne KEP</vt:lpstr>
      <vt:lpstr>Wytyczne KEP</vt:lpstr>
      <vt:lpstr>Wytyczne KEP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Bóg a zło</dc:title>
  <dc:creator>Damian Wąsek</dc:creator>
  <cp:lastModifiedBy>Damian Wąsek</cp:lastModifiedBy>
  <cp:revision>68</cp:revision>
  <dcterms:created xsi:type="dcterms:W3CDTF">2015-12-14T15:32:41Z</dcterms:created>
  <dcterms:modified xsi:type="dcterms:W3CDTF">2022-05-18T17:09:13Z</dcterms:modified>
</cp:coreProperties>
</file>