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3" r:id="rId4"/>
    <p:sldId id="264" r:id="rId5"/>
    <p:sldId id="265" r:id="rId6"/>
    <p:sldId id="266" r:id="rId7"/>
    <p:sldId id="262" r:id="rId8"/>
    <p:sldId id="267" r:id="rId9"/>
    <p:sldId id="294" r:id="rId10"/>
    <p:sldId id="268" r:id="rId11"/>
    <p:sldId id="269" r:id="rId12"/>
    <p:sldId id="295" r:id="rId13"/>
    <p:sldId id="271" r:id="rId14"/>
    <p:sldId id="272" r:id="rId15"/>
    <p:sldId id="273" r:id="rId16"/>
    <p:sldId id="274" r:id="rId17"/>
    <p:sldId id="277" r:id="rId18"/>
    <p:sldId id="275" r:id="rId19"/>
    <p:sldId id="276" r:id="rId20"/>
    <p:sldId id="296" r:id="rId21"/>
    <p:sldId id="297" r:id="rId22"/>
    <p:sldId id="298" r:id="rId23"/>
    <p:sldId id="279" r:id="rId24"/>
    <p:sldId id="280" r:id="rId25"/>
    <p:sldId id="281" r:id="rId26"/>
    <p:sldId id="282" r:id="rId27"/>
    <p:sldId id="283" r:id="rId28"/>
    <p:sldId id="284" r:id="rId29"/>
    <p:sldId id="285" r:id="rId30"/>
    <p:sldId id="286" r:id="rId31"/>
    <p:sldId id="287" r:id="rId32"/>
    <p:sldId id="288" r:id="rId33"/>
    <p:sldId id="289" r:id="rId34"/>
    <p:sldId id="299" r:id="rId35"/>
    <p:sldId id="290" r:id="rId36"/>
    <p:sldId id="291" r:id="rId37"/>
    <p:sldId id="292"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12/11/2021</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AAA073D-A903-47F8-8D16-77642FB0DF1F}"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12/11/2021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12/11/2021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12/11/2021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8E665CEB-0076-4E37-B880-BCEA9784DE0A}"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6149E5E-3896-4118-99A7-7B85668F1C5E}"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40F4739-9812-4A9F-890D-2AD6BA5F6EE8}"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pl-PL"/>
              <a:t>Kliknij, aby edytować styl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18845AC5-A3F8-44AA-BA8F-596CDCC976D3}"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pl-PL"/>
              <a:t>Kliknij, aby edytować styl</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873B183-A821-4095-A363-9EC968635539}"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174D01B4-0AA5-45E6-B2E6-5FA4078AEBCF}"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12/11/2021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12/11/2021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pl-PL"/>
              <a:t>Kliknij, aby edytować styl</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12/11/2021</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54955" y="2099733"/>
            <a:ext cx="8942082" cy="2677648"/>
          </a:xfrm>
        </p:spPr>
        <p:txBody>
          <a:bodyPr/>
          <a:lstStyle/>
          <a:p>
            <a:pPr algn="ctr"/>
            <a:r>
              <a:rPr lang="pl-PL" i="1" dirty="0"/>
              <a:t>Nowy Ateizm</a:t>
            </a:r>
            <a:endParaRPr lang="en-US" i="1" dirty="0"/>
          </a:p>
        </p:txBody>
      </p:sp>
      <p:sp>
        <p:nvSpPr>
          <p:cNvPr id="3" name="Podtytuł 2"/>
          <p:cNvSpPr>
            <a:spLocks noGrp="1"/>
          </p:cNvSpPr>
          <p:nvPr>
            <p:ph type="subTitle" idx="1"/>
          </p:nvPr>
        </p:nvSpPr>
        <p:spPr>
          <a:xfrm>
            <a:off x="1154954" y="4777380"/>
            <a:ext cx="9470115" cy="567352"/>
          </a:xfrm>
        </p:spPr>
        <p:txBody>
          <a:bodyPr/>
          <a:lstStyle/>
          <a:p>
            <a:r>
              <a:rPr lang="pl-PL" dirty="0"/>
              <a:t>Najpopularniejsze współczesne koncepcje ateistyczne</a:t>
            </a:r>
            <a:endParaRPr lang="en-US" dirty="0"/>
          </a:p>
        </p:txBody>
      </p:sp>
    </p:spTree>
    <p:extLst>
      <p:ext uri="{BB962C8B-B14F-4D97-AF65-F5344CB8AC3E}">
        <p14:creationId xmlns:p14="http://schemas.microsoft.com/office/powerpoint/2010/main" val="50217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Przedstawiciele</a:t>
            </a:r>
            <a:endParaRPr lang="en-US" dirty="0"/>
          </a:p>
        </p:txBody>
      </p:sp>
      <p:sp>
        <p:nvSpPr>
          <p:cNvPr id="8" name="pole tekstowe 7"/>
          <p:cNvSpPr txBox="1"/>
          <p:nvPr/>
        </p:nvSpPr>
        <p:spPr>
          <a:xfrm>
            <a:off x="1537244" y="2691253"/>
            <a:ext cx="5747249" cy="1015663"/>
          </a:xfrm>
          <a:prstGeom prst="rect">
            <a:avLst/>
          </a:prstGeom>
          <a:noFill/>
        </p:spPr>
        <p:txBody>
          <a:bodyPr wrap="square" rtlCol="0">
            <a:spAutoFit/>
          </a:bodyPr>
          <a:lstStyle/>
          <a:p>
            <a:r>
              <a:rPr lang="pl-PL" sz="2000" dirty="0"/>
              <a:t>			</a:t>
            </a:r>
          </a:p>
          <a:p>
            <a:r>
              <a:rPr lang="pl-PL" sz="2000" b="1" dirty="0"/>
              <a:t>Richard Dawkins </a:t>
            </a:r>
            <a:r>
              <a:rPr lang="pl-PL" sz="2000" dirty="0"/>
              <a:t>– zoolog, ewolucjonista, </a:t>
            </a:r>
          </a:p>
          <a:p>
            <a:r>
              <a:rPr lang="pl-PL" sz="2000" dirty="0"/>
              <a:t>	profesor Uniwersytetu w Oxfordzie</a:t>
            </a:r>
          </a:p>
        </p:txBody>
      </p:sp>
      <p:pic>
        <p:nvPicPr>
          <p:cNvPr id="9" name="Obraz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2694" y="2507144"/>
            <a:ext cx="2816619" cy="3309939"/>
          </a:xfrm>
          <a:prstGeom prst="rect">
            <a:avLst/>
          </a:prstGeom>
        </p:spPr>
      </p:pic>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6663" y="3891582"/>
            <a:ext cx="1601125" cy="2554603"/>
          </a:xfrm>
          <a:prstGeom prst="rect">
            <a:avLst/>
          </a:prstGeom>
        </p:spPr>
      </p:pic>
      <p:sp>
        <p:nvSpPr>
          <p:cNvPr id="11" name="pole tekstowe 10"/>
          <p:cNvSpPr txBox="1"/>
          <p:nvPr/>
        </p:nvSpPr>
        <p:spPr>
          <a:xfrm>
            <a:off x="3575720" y="5032398"/>
            <a:ext cx="4106949" cy="400110"/>
          </a:xfrm>
          <a:prstGeom prst="rect">
            <a:avLst/>
          </a:prstGeom>
          <a:noFill/>
        </p:spPr>
        <p:txBody>
          <a:bodyPr wrap="square" rtlCol="0">
            <a:spAutoFit/>
          </a:bodyPr>
          <a:lstStyle/>
          <a:p>
            <a:r>
              <a:rPr lang="pl-PL" sz="2000" dirty="0"/>
              <a:t>THE GOD DELUSION (2006)</a:t>
            </a:r>
            <a:r>
              <a:rPr lang="pl-PL" sz="2000" b="1" dirty="0"/>
              <a:t> </a:t>
            </a:r>
            <a:endParaRPr lang="pl-PL" sz="2000" b="1" i="1" dirty="0"/>
          </a:p>
        </p:txBody>
      </p:sp>
    </p:spTree>
    <p:extLst>
      <p:ext uri="{BB962C8B-B14F-4D97-AF65-F5344CB8AC3E}">
        <p14:creationId xmlns:p14="http://schemas.microsoft.com/office/powerpoint/2010/main" val="317789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Przedstawiciele</a:t>
            </a:r>
            <a:endParaRPr lang="en-US" dirty="0"/>
          </a:p>
        </p:txBody>
      </p:sp>
      <p:sp>
        <p:nvSpPr>
          <p:cNvPr id="7" name="pole tekstowe 6"/>
          <p:cNvSpPr txBox="1"/>
          <p:nvPr/>
        </p:nvSpPr>
        <p:spPr>
          <a:xfrm>
            <a:off x="1492686" y="2666237"/>
            <a:ext cx="6775551" cy="1815882"/>
          </a:xfrm>
          <a:prstGeom prst="rect">
            <a:avLst/>
          </a:prstGeom>
          <a:noFill/>
        </p:spPr>
        <p:txBody>
          <a:bodyPr wrap="square" rtlCol="0">
            <a:spAutoFit/>
          </a:bodyPr>
          <a:lstStyle/>
          <a:p>
            <a:r>
              <a:rPr lang="pl-PL" dirty="0"/>
              <a:t>			</a:t>
            </a:r>
          </a:p>
          <a:p>
            <a:r>
              <a:rPr lang="pl-PL" dirty="0"/>
              <a:t>			</a:t>
            </a:r>
          </a:p>
          <a:p>
            <a:pPr algn="ctr"/>
            <a:r>
              <a:rPr lang="pl-PL" sz="2000" b="1" dirty="0"/>
              <a:t>Daniel Dennett </a:t>
            </a:r>
            <a:r>
              <a:rPr lang="pl-PL" sz="2000" dirty="0"/>
              <a:t>- profesor filozofii, zajmuje się filozofią umysłu i filozofią nauki</a:t>
            </a:r>
          </a:p>
          <a:p>
            <a:endParaRPr lang="pl-PL" dirty="0"/>
          </a:p>
          <a:p>
            <a:endParaRPr lang="pl-PL" dirty="0"/>
          </a:p>
        </p:txBody>
      </p:sp>
      <p:pic>
        <p:nvPicPr>
          <p:cNvPr id="12" name="Obraz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87177" y="2501367"/>
            <a:ext cx="2351918" cy="2351110"/>
          </a:xfrm>
          <a:prstGeom prst="rect">
            <a:avLst/>
          </a:prstGeom>
        </p:spPr>
      </p:pic>
      <p:sp>
        <p:nvSpPr>
          <p:cNvPr id="13" name="pole tekstowe 12"/>
          <p:cNvSpPr txBox="1"/>
          <p:nvPr/>
        </p:nvSpPr>
        <p:spPr>
          <a:xfrm>
            <a:off x="3670478" y="4870130"/>
            <a:ext cx="6155735" cy="984885"/>
          </a:xfrm>
          <a:prstGeom prst="rect">
            <a:avLst/>
          </a:prstGeom>
          <a:noFill/>
        </p:spPr>
        <p:txBody>
          <a:bodyPr wrap="square" rtlCol="0">
            <a:spAutoFit/>
          </a:bodyPr>
          <a:lstStyle/>
          <a:p>
            <a:endParaRPr lang="pl-PL" b="1" u="sng" dirty="0"/>
          </a:p>
          <a:p>
            <a:pPr lvl="2" algn="ctr"/>
            <a:r>
              <a:rPr lang="pl-PL" sz="2000" i="1" dirty="0"/>
              <a:t>BREAKING THE SPELL: RELIGION </a:t>
            </a:r>
            <a:br>
              <a:rPr lang="pl-PL" sz="2000" i="1" dirty="0"/>
            </a:br>
            <a:r>
              <a:rPr lang="pl-PL" sz="2000" i="1" dirty="0"/>
              <a:t>AS A NATURAL PHENOMENON </a:t>
            </a:r>
            <a:r>
              <a:rPr lang="pl-PL" sz="2000" dirty="0"/>
              <a:t>(2006)</a:t>
            </a:r>
            <a:endParaRPr lang="pl-PL" sz="2000" b="1" i="1" dirty="0"/>
          </a:p>
        </p:txBody>
      </p:sp>
      <p:pic>
        <p:nvPicPr>
          <p:cNvPr id="14" name="Obraz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4542" y="4326091"/>
            <a:ext cx="1401390" cy="2160153"/>
          </a:xfrm>
          <a:prstGeom prst="rect">
            <a:avLst/>
          </a:prstGeom>
        </p:spPr>
      </p:pic>
    </p:spTree>
    <p:extLst>
      <p:ext uri="{BB962C8B-B14F-4D97-AF65-F5344CB8AC3E}">
        <p14:creationId xmlns:p14="http://schemas.microsoft.com/office/powerpoint/2010/main" val="304580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Przedstawiciele</a:t>
            </a:r>
            <a:endParaRPr lang="en-US" dirty="0"/>
          </a:p>
        </p:txBody>
      </p:sp>
      <p:pic>
        <p:nvPicPr>
          <p:cNvPr id="8" name="Obraz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5490" y="2413263"/>
            <a:ext cx="4185798" cy="2199724"/>
          </a:xfrm>
          <a:prstGeom prst="rect">
            <a:avLst/>
          </a:prstGeom>
        </p:spPr>
      </p:pic>
      <p:sp>
        <p:nvSpPr>
          <p:cNvPr id="9" name="pole tekstowe 8"/>
          <p:cNvSpPr txBox="1"/>
          <p:nvPr/>
        </p:nvSpPr>
        <p:spPr>
          <a:xfrm>
            <a:off x="1154953" y="2697517"/>
            <a:ext cx="4949633" cy="1631216"/>
          </a:xfrm>
          <a:prstGeom prst="rect">
            <a:avLst/>
          </a:prstGeom>
          <a:noFill/>
        </p:spPr>
        <p:txBody>
          <a:bodyPr wrap="square" rtlCol="0">
            <a:spAutoFit/>
          </a:bodyPr>
          <a:lstStyle/>
          <a:p>
            <a:pPr algn="ctr"/>
            <a:r>
              <a:rPr lang="pl-PL" sz="2000" b="1" dirty="0"/>
              <a:t>Sam Harris </a:t>
            </a:r>
            <a:r>
              <a:rPr lang="pl-PL" sz="2000" dirty="0"/>
              <a:t>–</a:t>
            </a:r>
          </a:p>
          <a:p>
            <a:pPr algn="ctr"/>
            <a:r>
              <a:rPr lang="pl-PL" sz="2000" dirty="0"/>
              <a:t> ukończył Uniwersytet Stanforda, </a:t>
            </a:r>
          </a:p>
          <a:p>
            <a:pPr algn="ctr"/>
            <a:r>
              <a:rPr lang="pl-PL" sz="2000" dirty="0"/>
              <a:t>specjalizując się w filozofii, </a:t>
            </a:r>
          </a:p>
          <a:p>
            <a:pPr algn="ctr"/>
            <a:r>
              <a:rPr lang="pl-PL" sz="2000" dirty="0"/>
              <a:t>doktor w dziedzinie neurobiologii</a:t>
            </a:r>
          </a:p>
          <a:p>
            <a:endParaRPr lang="pl-PL" sz="2000" dirty="0"/>
          </a:p>
        </p:txBody>
      </p:sp>
      <p:grpSp>
        <p:nvGrpSpPr>
          <p:cNvPr id="10" name="Grupa 9"/>
          <p:cNvGrpSpPr/>
          <p:nvPr/>
        </p:nvGrpSpPr>
        <p:grpSpPr>
          <a:xfrm>
            <a:off x="1962576" y="4088252"/>
            <a:ext cx="8858712" cy="2247162"/>
            <a:chOff x="490580" y="4283682"/>
            <a:chExt cx="8934247" cy="2247162"/>
          </a:xfrm>
        </p:grpSpPr>
        <p:sp>
          <p:nvSpPr>
            <p:cNvPr id="11" name="pole tekstowe 10"/>
            <p:cNvSpPr txBox="1"/>
            <p:nvPr/>
          </p:nvSpPr>
          <p:spPr>
            <a:xfrm>
              <a:off x="1947321" y="5825302"/>
              <a:ext cx="7477506" cy="400110"/>
            </a:xfrm>
            <a:prstGeom prst="rect">
              <a:avLst/>
            </a:prstGeom>
            <a:noFill/>
          </p:spPr>
          <p:txBody>
            <a:bodyPr wrap="square" rtlCol="0">
              <a:spAutoFit/>
            </a:bodyPr>
            <a:lstStyle/>
            <a:p>
              <a:pPr lvl="2" algn="ctr"/>
              <a:r>
                <a:rPr lang="pl-PL" sz="2000" i="1" dirty="0"/>
                <a:t>LETTER TO A CHRISTIAN NATION </a:t>
              </a:r>
              <a:r>
                <a:rPr lang="pl-PL" sz="2000" dirty="0"/>
                <a:t>(2006)</a:t>
              </a:r>
            </a:p>
          </p:txBody>
        </p:sp>
        <p:pic>
          <p:nvPicPr>
            <p:cNvPr id="15" name="Obraz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80" y="4283682"/>
              <a:ext cx="1381912" cy="2247162"/>
            </a:xfrm>
            <a:prstGeom prst="rect">
              <a:avLst/>
            </a:prstGeom>
          </p:spPr>
        </p:pic>
      </p:grpSp>
      <p:grpSp>
        <p:nvGrpSpPr>
          <p:cNvPr id="16" name="Grupa 15"/>
          <p:cNvGrpSpPr/>
          <p:nvPr/>
        </p:nvGrpSpPr>
        <p:grpSpPr>
          <a:xfrm>
            <a:off x="405253" y="4088251"/>
            <a:ext cx="9953377" cy="2247162"/>
            <a:chOff x="-1180616" y="4203105"/>
            <a:chExt cx="9953377" cy="2247162"/>
          </a:xfrm>
        </p:grpSpPr>
        <p:pic>
          <p:nvPicPr>
            <p:cNvPr id="17" name="Obraz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0616" y="4203105"/>
              <a:ext cx="1483127" cy="2247162"/>
            </a:xfrm>
            <a:prstGeom prst="rect">
              <a:avLst/>
            </a:prstGeom>
          </p:spPr>
        </p:pic>
        <p:sp>
          <p:nvSpPr>
            <p:cNvPr id="18" name="pole tekstowe 17"/>
            <p:cNvSpPr txBox="1"/>
            <p:nvPr/>
          </p:nvSpPr>
          <p:spPr>
            <a:xfrm>
              <a:off x="2187641" y="4481192"/>
              <a:ext cx="6585120" cy="984885"/>
            </a:xfrm>
            <a:prstGeom prst="rect">
              <a:avLst/>
            </a:prstGeom>
            <a:noFill/>
          </p:spPr>
          <p:txBody>
            <a:bodyPr wrap="square" rtlCol="0">
              <a:spAutoFit/>
            </a:bodyPr>
            <a:lstStyle/>
            <a:p>
              <a:pPr lvl="2"/>
              <a:endParaRPr lang="pl-PL" dirty="0"/>
            </a:p>
            <a:p>
              <a:pPr lvl="2" algn="ctr"/>
              <a:r>
                <a:rPr lang="en-US" sz="2000" i="1" dirty="0"/>
                <a:t>THE END OF RELIGION, TERROR AND </a:t>
              </a:r>
              <a:br>
                <a:rPr lang="pl-PL" sz="2000" i="1" dirty="0"/>
              </a:br>
              <a:r>
                <a:rPr lang="en-US" sz="2000" i="1" dirty="0"/>
                <a:t>THE FUTURE OF </a:t>
              </a:r>
              <a:r>
                <a:rPr lang="pl-PL" sz="2000" i="1" dirty="0"/>
                <a:t>R</a:t>
              </a:r>
              <a:r>
                <a:rPr lang="en-US" sz="2000" i="1" dirty="0"/>
                <a:t>EASON</a:t>
              </a:r>
              <a:r>
                <a:rPr lang="pl-PL" sz="2000" i="1" dirty="0"/>
                <a:t> </a:t>
              </a:r>
              <a:r>
                <a:rPr lang="pl-PL" sz="2000" dirty="0"/>
                <a:t>(2004)</a:t>
              </a:r>
            </a:p>
          </p:txBody>
        </p:sp>
      </p:grpSp>
    </p:spTree>
    <p:extLst>
      <p:ext uri="{BB962C8B-B14F-4D97-AF65-F5344CB8AC3E}">
        <p14:creationId xmlns:p14="http://schemas.microsoft.com/office/powerpoint/2010/main" val="105459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Przedstawiciele</a:t>
            </a:r>
            <a:endParaRPr lang="en-US" dirty="0"/>
          </a:p>
        </p:txBody>
      </p:sp>
      <p:grpSp>
        <p:nvGrpSpPr>
          <p:cNvPr id="8" name="Grupa 7"/>
          <p:cNvGrpSpPr/>
          <p:nvPr/>
        </p:nvGrpSpPr>
        <p:grpSpPr>
          <a:xfrm>
            <a:off x="1154953" y="2347094"/>
            <a:ext cx="10444236" cy="2362147"/>
            <a:chOff x="251520" y="2398610"/>
            <a:chExt cx="10444236" cy="2362147"/>
          </a:xfrm>
        </p:grpSpPr>
        <p:pic>
          <p:nvPicPr>
            <p:cNvPr id="9" name="Obraz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5863" y="2398610"/>
              <a:ext cx="3549893" cy="2362147"/>
            </a:xfrm>
            <a:prstGeom prst="rect">
              <a:avLst/>
            </a:prstGeom>
          </p:spPr>
        </p:pic>
        <p:sp>
          <p:nvSpPr>
            <p:cNvPr id="10" name="pole tekstowe 9"/>
            <p:cNvSpPr txBox="1"/>
            <p:nvPr/>
          </p:nvSpPr>
          <p:spPr>
            <a:xfrm>
              <a:off x="251520" y="2823613"/>
              <a:ext cx="6417824" cy="1015663"/>
            </a:xfrm>
            <a:prstGeom prst="rect">
              <a:avLst/>
            </a:prstGeom>
            <a:noFill/>
          </p:spPr>
          <p:txBody>
            <a:bodyPr wrap="square" rtlCol="0">
              <a:spAutoFit/>
            </a:bodyPr>
            <a:lstStyle/>
            <a:p>
              <a:r>
                <a:rPr lang="pl-PL" sz="2000" b="1" dirty="0"/>
                <a:t>Christopher Hitchens </a:t>
              </a:r>
              <a:r>
                <a:rPr lang="pl-PL" sz="2000" dirty="0"/>
                <a:t>– dziennikarz, korespondent międzynarodowy, autor ponad 20 pozycji książkowych</a:t>
              </a:r>
            </a:p>
          </p:txBody>
        </p:sp>
      </p:grpSp>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900" y="4237306"/>
            <a:ext cx="1464081" cy="2215642"/>
          </a:xfrm>
          <a:prstGeom prst="rect">
            <a:avLst/>
          </a:prstGeom>
        </p:spPr>
      </p:pic>
      <p:sp>
        <p:nvSpPr>
          <p:cNvPr id="15" name="pole tekstowe 14"/>
          <p:cNvSpPr txBox="1"/>
          <p:nvPr/>
        </p:nvSpPr>
        <p:spPr>
          <a:xfrm>
            <a:off x="2588864" y="5160461"/>
            <a:ext cx="8517018" cy="400110"/>
          </a:xfrm>
          <a:prstGeom prst="rect">
            <a:avLst/>
          </a:prstGeom>
          <a:noFill/>
        </p:spPr>
        <p:txBody>
          <a:bodyPr wrap="square" rtlCol="0">
            <a:spAutoFit/>
          </a:bodyPr>
          <a:lstStyle/>
          <a:p>
            <a:r>
              <a:rPr lang="pl-PL" sz="2000" dirty="0"/>
              <a:t>	</a:t>
            </a:r>
            <a:r>
              <a:rPr lang="pl-PL" sz="2000" i="1" dirty="0"/>
              <a:t>GOT IS NOT GREAT: HOW RELIGION POISONS EVERYTHING</a:t>
            </a:r>
            <a:r>
              <a:rPr lang="pl-PL" sz="2000" dirty="0"/>
              <a:t> (2007)</a:t>
            </a:r>
            <a:r>
              <a:rPr lang="pl-PL" sz="2000" b="1" dirty="0"/>
              <a:t>  </a:t>
            </a:r>
            <a:endParaRPr lang="pl-PL" sz="2000" b="1" i="1" dirty="0"/>
          </a:p>
        </p:txBody>
      </p:sp>
    </p:spTree>
    <p:extLst>
      <p:ext uri="{BB962C8B-B14F-4D97-AF65-F5344CB8AC3E}">
        <p14:creationId xmlns:p14="http://schemas.microsoft.com/office/powerpoint/2010/main" val="355754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Przedstawiciele</a:t>
            </a:r>
            <a:endParaRPr lang="en-US" dirty="0"/>
          </a:p>
        </p:txBody>
      </p:sp>
      <p:grpSp>
        <p:nvGrpSpPr>
          <p:cNvPr id="12" name="Grupa 11"/>
          <p:cNvGrpSpPr/>
          <p:nvPr/>
        </p:nvGrpSpPr>
        <p:grpSpPr>
          <a:xfrm>
            <a:off x="888641" y="2304904"/>
            <a:ext cx="10479223" cy="2601947"/>
            <a:chOff x="-635359" y="2304903"/>
            <a:chExt cx="10479223" cy="2601947"/>
          </a:xfrm>
        </p:grpSpPr>
        <p:sp>
          <p:nvSpPr>
            <p:cNvPr id="13" name="pole tekstowe 12"/>
            <p:cNvSpPr txBox="1"/>
            <p:nvPr/>
          </p:nvSpPr>
          <p:spPr>
            <a:xfrm>
              <a:off x="-635359" y="2304903"/>
              <a:ext cx="6478074" cy="1015663"/>
            </a:xfrm>
            <a:prstGeom prst="rect">
              <a:avLst/>
            </a:prstGeom>
            <a:noFill/>
          </p:spPr>
          <p:txBody>
            <a:bodyPr wrap="square" rtlCol="0">
              <a:spAutoFit/>
            </a:bodyPr>
            <a:lstStyle/>
            <a:p>
              <a:r>
                <a:rPr lang="pl-PL" sz="2000" dirty="0"/>
                <a:t>					</a:t>
              </a:r>
            </a:p>
            <a:p>
              <a:r>
                <a:rPr lang="pl-PL" sz="2000" b="1" dirty="0"/>
                <a:t>Viktor </a:t>
              </a:r>
              <a:r>
                <a:rPr lang="pl-PL" sz="2000" b="1" dirty="0" err="1"/>
                <a:t>Stenger</a:t>
              </a:r>
              <a:r>
                <a:rPr lang="pl-PL" sz="2000" b="1" dirty="0"/>
                <a:t> </a:t>
              </a:r>
              <a:r>
                <a:rPr lang="pl-PL" sz="2000" dirty="0"/>
                <a:t>– doktor filozofii i fizyki,  wykładowca m. in. uniwersytetów w Oxfordzie i Heidelbergu</a:t>
              </a:r>
            </a:p>
          </p:txBody>
        </p:sp>
        <p:pic>
          <p:nvPicPr>
            <p:cNvPr id="14" name="Obraz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6114" y="2591038"/>
              <a:ext cx="3087750" cy="2315812"/>
            </a:xfrm>
            <a:prstGeom prst="rect">
              <a:avLst/>
            </a:prstGeom>
          </p:spPr>
        </p:pic>
      </p:grpSp>
      <p:grpSp>
        <p:nvGrpSpPr>
          <p:cNvPr id="16" name="Grupa 15"/>
          <p:cNvGrpSpPr/>
          <p:nvPr/>
        </p:nvGrpSpPr>
        <p:grpSpPr>
          <a:xfrm>
            <a:off x="542885" y="3999448"/>
            <a:ext cx="10450377" cy="2515971"/>
            <a:chOff x="-981115" y="3999447"/>
            <a:chExt cx="10450377" cy="2515971"/>
          </a:xfrm>
        </p:grpSpPr>
        <p:pic>
          <p:nvPicPr>
            <p:cNvPr id="17" name="Obraz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115" y="3999447"/>
              <a:ext cx="1628108" cy="2515971"/>
            </a:xfrm>
            <a:prstGeom prst="rect">
              <a:avLst/>
            </a:prstGeom>
          </p:spPr>
        </p:pic>
        <p:sp>
          <p:nvSpPr>
            <p:cNvPr id="18" name="pole tekstowe 17"/>
            <p:cNvSpPr txBox="1"/>
            <p:nvPr/>
          </p:nvSpPr>
          <p:spPr>
            <a:xfrm>
              <a:off x="952244" y="4893927"/>
              <a:ext cx="8517018" cy="984885"/>
            </a:xfrm>
            <a:prstGeom prst="rect">
              <a:avLst/>
            </a:prstGeom>
            <a:noFill/>
          </p:spPr>
          <p:txBody>
            <a:bodyPr wrap="square" rtlCol="0">
              <a:spAutoFit/>
            </a:bodyPr>
            <a:lstStyle/>
            <a:p>
              <a:endParaRPr lang="pl-PL" dirty="0"/>
            </a:p>
            <a:p>
              <a:pPr algn="ctr"/>
              <a:r>
                <a:rPr lang="en-US" sz="2000" i="1" dirty="0"/>
                <a:t>GOD: THE FAILED HYPOTHESIS</a:t>
              </a:r>
              <a:r>
                <a:rPr lang="pl-PL" sz="2000" i="1" dirty="0"/>
                <a:t> </a:t>
              </a:r>
              <a:r>
                <a:rPr lang="en-US" sz="2000" i="1" dirty="0"/>
                <a:t>– HOW SCIENCE</a:t>
              </a:r>
              <a:r>
                <a:rPr lang="pl-PL" sz="2000" i="1" dirty="0"/>
                <a:t> </a:t>
              </a:r>
              <a:r>
                <a:rPr lang="en-US" sz="2000" i="1" dirty="0"/>
                <a:t>SHOWS THAT GOD DOES NOT EXIST</a:t>
              </a:r>
              <a:r>
                <a:rPr lang="pl-PL" sz="2000" i="1" dirty="0"/>
                <a:t> </a:t>
              </a:r>
              <a:r>
                <a:rPr lang="pl-PL" sz="2000" dirty="0"/>
                <a:t>(2007)</a:t>
              </a:r>
            </a:p>
          </p:txBody>
        </p:sp>
      </p:grpSp>
    </p:spTree>
    <p:extLst>
      <p:ext uri="{BB962C8B-B14F-4D97-AF65-F5344CB8AC3E}">
        <p14:creationId xmlns:p14="http://schemas.microsoft.com/office/powerpoint/2010/main" val="215243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randombar(horizontal)">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Kompetencje ateistów</a:t>
            </a:r>
            <a:endParaRPr lang="en-US" dirty="0"/>
          </a:p>
        </p:txBody>
      </p:sp>
      <p:sp>
        <p:nvSpPr>
          <p:cNvPr id="7" name="Symbol zastępczy zawartości 2"/>
          <p:cNvSpPr txBox="1">
            <a:spLocks/>
          </p:cNvSpPr>
          <p:nvPr/>
        </p:nvSpPr>
        <p:spPr>
          <a:xfrm>
            <a:off x="1154953" y="2318197"/>
            <a:ext cx="10101182" cy="418563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lvl="0" algn="just"/>
            <a:r>
              <a:rPr lang="pl-PL" sz="2000" dirty="0"/>
              <a:t>Viktor </a:t>
            </a:r>
            <a:r>
              <a:rPr lang="pl-PL" sz="2000" dirty="0" err="1"/>
              <a:t>Stenger</a:t>
            </a:r>
            <a:r>
              <a:rPr lang="pl-PL" sz="2000" dirty="0"/>
              <a:t> – doktor filozofii i fizyki, wykładowca m. in. uniwersytetów </a:t>
            </a:r>
            <a:br>
              <a:rPr lang="pl-PL" sz="2000" dirty="0"/>
            </a:br>
            <a:r>
              <a:rPr lang="pl-PL" sz="2000" dirty="0"/>
              <a:t>w Oxfordzie, Heidelbergu.</a:t>
            </a:r>
          </a:p>
          <a:p>
            <a:pPr lvl="0" algn="just"/>
            <a:r>
              <a:rPr lang="pl-PL" sz="2000" dirty="0"/>
              <a:t>Richard Dawkins – zoolog, etolog, ewolucjonista, profesor Uniwersytetu </a:t>
            </a:r>
            <a:br>
              <a:rPr lang="pl-PL" sz="2000" dirty="0"/>
            </a:br>
            <a:r>
              <a:rPr lang="pl-PL" sz="2000" dirty="0"/>
              <a:t>w Oxfordzie</a:t>
            </a:r>
          </a:p>
          <a:p>
            <a:pPr lvl="0" algn="just"/>
            <a:r>
              <a:rPr lang="pl-PL" sz="2000" dirty="0"/>
              <a:t>Sam Harris – ukończył Uniwersytet Stanforda specjalizując się w filozofii. Otrzymał także stopień doktora w dziedzinie neurobiologii</a:t>
            </a:r>
          </a:p>
          <a:p>
            <a:pPr lvl="0" algn="just"/>
            <a:r>
              <a:rPr lang="pl-PL" sz="2000" dirty="0"/>
              <a:t>Daniel Dennett - profesor filozofii. Zajmuje się filozofią umysłu i filozofią nauki.</a:t>
            </a:r>
          </a:p>
          <a:p>
            <a:pPr lvl="0" algn="just"/>
            <a:r>
              <a:rPr lang="pl-PL" sz="2000" dirty="0"/>
              <a:t>Christopher Hitchens – dziennikarz, korespondent międzynarodowy, autor ponad 20 pozycji książkowych</a:t>
            </a:r>
          </a:p>
          <a:p>
            <a:pPr lvl="0" algn="ctr"/>
            <a:r>
              <a:rPr lang="pl-PL" sz="2000" b="1" dirty="0"/>
              <a:t>Teolog?</a:t>
            </a:r>
          </a:p>
        </p:txBody>
      </p:sp>
    </p:spTree>
    <p:extLst>
      <p:ext uri="{BB962C8B-B14F-4D97-AF65-F5344CB8AC3E}">
        <p14:creationId xmlns:p14="http://schemas.microsoft.com/office/powerpoint/2010/main" val="158091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Kompetencje ateistów</a:t>
            </a:r>
            <a:endParaRPr lang="en-US" dirty="0"/>
          </a:p>
        </p:txBody>
      </p:sp>
      <p:sp>
        <p:nvSpPr>
          <p:cNvPr id="7" name="Symbol zastępczy zawartości 2"/>
          <p:cNvSpPr txBox="1">
            <a:spLocks/>
          </p:cNvSpPr>
          <p:nvPr/>
        </p:nvSpPr>
        <p:spPr>
          <a:xfrm>
            <a:off x="727663" y="3292417"/>
            <a:ext cx="6561899" cy="197179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V. </a:t>
            </a:r>
            <a:r>
              <a:rPr lang="pl-PL" sz="2000" dirty="0" err="1"/>
              <a:t>Stenger</a:t>
            </a:r>
            <a:r>
              <a:rPr lang="pl-PL" sz="2000" dirty="0"/>
              <a:t> uważa, że </a:t>
            </a:r>
            <a:r>
              <a:rPr lang="pl-PL" sz="2000" b="1" dirty="0"/>
              <a:t>ateiści zdają sobie sprawę z takiego zarzutu</a:t>
            </a:r>
            <a:r>
              <a:rPr lang="pl-PL" sz="2000" dirty="0"/>
              <a:t>, ale nie uważają go za poważny, ponieważ – jak twierdzą – </a:t>
            </a:r>
            <a:br>
              <a:rPr lang="pl-PL" sz="2000" dirty="0"/>
            </a:br>
            <a:r>
              <a:rPr lang="pl-PL" sz="2000" dirty="0"/>
              <a:t>z zainteresowaniem obserwują świat i czerpią wiedzę raczej z tej obserwacji, niż z książek, które nie są niczym więcej niż bajkami.</a:t>
            </a:r>
          </a:p>
        </p:txBody>
      </p:sp>
      <p:pic>
        <p:nvPicPr>
          <p:cNvPr id="1026" name="Picture 2" descr="Znalezione obrazy dla zapytania: victor stenger&quot;">
            <a:extLst>
              <a:ext uri="{FF2B5EF4-FFF2-40B4-BE49-F238E27FC236}">
                <a16:creationId xmlns:a16="http://schemas.microsoft.com/office/drawing/2014/main" id="{D07B9C66-CC92-4263-A007-F91D62B033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8832" y="2678113"/>
            <a:ext cx="226695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91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 calcmode="lin" valueType="num">
                                      <p:cBhvr>
                                        <p:cTn id="9" dur="1000" fill="hold"/>
                                        <p:tgtEl>
                                          <p:spTgt spid="1026"/>
                                        </p:tgtEl>
                                        <p:attrNameLst>
                                          <p:attrName>ppt_w</p:attrName>
                                        </p:attrNameLst>
                                      </p:cBhvr>
                                      <p:tavLst>
                                        <p:tav tm="0">
                                          <p:val>
                                            <p:fltVal val="0"/>
                                          </p:val>
                                        </p:tav>
                                        <p:tav tm="100000">
                                          <p:val>
                                            <p:strVal val="#ppt_w"/>
                                          </p:val>
                                        </p:tav>
                                      </p:tavLst>
                                    </p:anim>
                                    <p:anim calcmode="lin" valueType="num">
                                      <p:cBhvr>
                                        <p:cTn id="10" dur="1000" fill="hold"/>
                                        <p:tgtEl>
                                          <p:spTgt spid="1026"/>
                                        </p:tgtEl>
                                        <p:attrNameLst>
                                          <p:attrName>ppt_h</p:attrName>
                                        </p:attrNameLst>
                                      </p:cBhvr>
                                      <p:tavLst>
                                        <p:tav tm="0">
                                          <p:val>
                                            <p:fltVal val="0"/>
                                          </p:val>
                                        </p:tav>
                                        <p:tav tm="100000">
                                          <p:val>
                                            <p:strVal val="#ppt_h"/>
                                          </p:val>
                                        </p:tav>
                                      </p:tavLst>
                                    </p:anim>
                                    <p:anim calcmode="lin" valueType="num">
                                      <p:cBhvr>
                                        <p:cTn id="11" dur="1000" fill="hold"/>
                                        <p:tgtEl>
                                          <p:spTgt spid="1026"/>
                                        </p:tgtEl>
                                        <p:attrNameLst>
                                          <p:attrName>style.rotation</p:attrName>
                                        </p:attrNameLst>
                                      </p:cBhvr>
                                      <p:tavLst>
                                        <p:tav tm="0">
                                          <p:val>
                                            <p:fltVal val="90"/>
                                          </p:val>
                                        </p:tav>
                                        <p:tav tm="100000">
                                          <p:val>
                                            <p:fltVal val="0"/>
                                          </p:val>
                                        </p:tav>
                                      </p:tavLst>
                                    </p:anim>
                                    <p:animEffect transition="in" filter="fade">
                                      <p:cBhvr>
                                        <p:cTn id="1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Kompetencje ateistów</a:t>
            </a:r>
            <a:endParaRPr lang="en-US" dirty="0"/>
          </a:p>
        </p:txBody>
      </p:sp>
      <p:sp>
        <p:nvSpPr>
          <p:cNvPr id="7" name="Symbol zastępczy zawartości 2"/>
          <p:cNvSpPr txBox="1">
            <a:spLocks/>
          </p:cNvSpPr>
          <p:nvPr/>
        </p:nvSpPr>
        <p:spPr>
          <a:xfrm>
            <a:off x="485068" y="2343835"/>
            <a:ext cx="8761413" cy="443298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pl-PL" sz="2000" dirty="0"/>
              <a:t>Richard Dawkins:</a:t>
            </a:r>
          </a:p>
          <a:p>
            <a:pPr marL="0" indent="0" algn="just">
              <a:buNone/>
            </a:pPr>
            <a:r>
              <a:rPr lang="pl-PL" sz="2000" i="1" dirty="0"/>
              <a:t>Podejrzewam, że tak naprawdę ani astronom z Cambridge, ani </a:t>
            </a:r>
            <a:br>
              <a:rPr lang="pl-PL" sz="2000" i="1" dirty="0"/>
            </a:br>
            <a:r>
              <a:rPr lang="pl-PL" sz="2000" i="1" dirty="0"/>
              <a:t>z Oxfordu nie wierzą w to, iż teologowie dysponują wiedzą uprawniającą ich do wyrokowania w kwestiach zbyt złożonych dla nauki. Podejrzewam zresztą coś więcej – że ich reweranse wynikały </a:t>
            </a:r>
            <a:br>
              <a:rPr lang="pl-PL" sz="2000" i="1" dirty="0"/>
            </a:br>
            <a:r>
              <a:rPr lang="pl-PL" sz="2000" i="1" dirty="0"/>
              <a:t>z czystej uprzejmości: teologowie, taka myśl mogła zaświtać im </a:t>
            </a:r>
            <a:br>
              <a:rPr lang="pl-PL" sz="2000" i="1" dirty="0"/>
            </a:br>
            <a:r>
              <a:rPr lang="pl-PL" sz="2000" i="1" dirty="0"/>
              <a:t>w głowie, w ogóle nie mają nic wartościowego do powiedzenia na żaden temat, rzućmy im może zatem jakiś ochłap i pozwólmy głowić się nad pytaniami, na które nikt nie potrafi odpowiedzieć i nikt pewnie nie znajdzie nigdy odpowiedzi. Ja jednakże, w odróżnieniu od moich przyjaciół-astronomów, nie uważam, byśmy musieli rzucać komukolwiek jakieś ochłapy. Najpierw musiałbym mieć jakiś dobry powód, by uznać, że teologia (w przeciwieństwie na przykład do biblistyki, historii literatury itp.) w ogóle jest dyscypliną naukową.</a:t>
            </a:r>
            <a:endParaRPr lang="pl-PL" sz="2000" dirty="0"/>
          </a:p>
        </p:txBody>
      </p:sp>
      <p:pic>
        <p:nvPicPr>
          <p:cNvPr id="2050" name="Picture 2" descr="Znalezione obrazy dla zapytania: Bóg urojony&quot;">
            <a:extLst>
              <a:ext uri="{FF2B5EF4-FFF2-40B4-BE49-F238E27FC236}">
                <a16:creationId xmlns:a16="http://schemas.microsoft.com/office/drawing/2014/main" id="{9D2B096C-32CF-45F9-BF3C-BDB3B5441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2674" y="3067611"/>
            <a:ext cx="2346285" cy="3332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07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Kompetencje ateistów</a:t>
            </a:r>
            <a:endParaRPr lang="en-US" dirty="0"/>
          </a:p>
        </p:txBody>
      </p:sp>
      <p:sp>
        <p:nvSpPr>
          <p:cNvPr id="7" name="Symbol zastępczy zawartości 2"/>
          <p:cNvSpPr txBox="1">
            <a:spLocks/>
          </p:cNvSpPr>
          <p:nvPr/>
        </p:nvSpPr>
        <p:spPr>
          <a:xfrm>
            <a:off x="485067" y="2324456"/>
            <a:ext cx="7761625" cy="435883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Nasi bohaterowie widzą </a:t>
            </a:r>
            <a:r>
              <a:rPr lang="pl-PL" sz="2000" b="1" dirty="0"/>
              <a:t>naukę (science) jako najlepszy środek, którym dysponuje ludzkość dla zrozumienia świata</a:t>
            </a:r>
            <a:r>
              <a:rPr lang="pl-PL" sz="2000" dirty="0"/>
              <a:t>, także w zakresie tez religijnych. </a:t>
            </a:r>
          </a:p>
          <a:p>
            <a:pPr algn="just"/>
            <a:r>
              <a:rPr lang="pl-PL" sz="2000" dirty="0"/>
              <a:t>Skoro Bóg jest elementem rzeczywistości, a większość teistów uważa, że stworzył on wszechświat i nadal go </a:t>
            </a:r>
            <a:br>
              <a:rPr lang="pl-PL" sz="2000" dirty="0"/>
            </a:br>
            <a:r>
              <a:rPr lang="pl-PL" sz="2000" dirty="0"/>
              <a:t>w jakimś stopniu kreuje, a poprzez cuda dokonuje bieżących interwencji w jego kształt, gwałcąc rządzące nim prawa, </a:t>
            </a:r>
            <a:r>
              <a:rPr lang="pl-PL" sz="2000" b="1" dirty="0"/>
              <a:t>nie ma argumentów za tym, by nie badać go w taki sposób, w jaki bada się inne elementy rzeczywistości</a:t>
            </a:r>
            <a:r>
              <a:rPr lang="pl-PL" sz="2000" dirty="0"/>
              <a:t>. </a:t>
            </a:r>
          </a:p>
          <a:p>
            <a:pPr algn="just"/>
            <a:r>
              <a:rPr lang="pl-PL" sz="2000" dirty="0"/>
              <a:t>Nawet jeśli nie sam Bóg, to </a:t>
            </a:r>
            <a:r>
              <a:rPr lang="pl-PL" sz="2000" b="1" dirty="0"/>
              <a:t>Jego działanie powinno być widoczne dla naukowca</a:t>
            </a:r>
            <a:r>
              <a:rPr lang="pl-PL" sz="2000" dirty="0"/>
              <a:t> – jeśli Bóg istnieje to muszą być na to dowody empiryczne.</a:t>
            </a:r>
          </a:p>
        </p:txBody>
      </p:sp>
      <p:pic>
        <p:nvPicPr>
          <p:cNvPr id="3074" name="Picture 2" descr="Znalezione obrazy dla zapytania: działanie boga w świecie&quot;">
            <a:extLst>
              <a:ext uri="{FF2B5EF4-FFF2-40B4-BE49-F238E27FC236}">
                <a16:creationId xmlns:a16="http://schemas.microsoft.com/office/drawing/2014/main" id="{5A0609F3-EE2C-4341-AF02-04FFF1782F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2853" y="3369643"/>
            <a:ext cx="3678588" cy="2268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44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500"/>
                                        <p:tgtEl>
                                          <p:spTgt spid="307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Kompetencje ateistów</a:t>
            </a:r>
            <a:endParaRPr lang="en-US" dirty="0"/>
          </a:p>
        </p:txBody>
      </p:sp>
      <p:sp>
        <p:nvSpPr>
          <p:cNvPr id="7" name="Symbol zastępczy zawartości 2"/>
          <p:cNvSpPr txBox="1">
            <a:spLocks/>
          </p:cNvSpPr>
          <p:nvPr/>
        </p:nvSpPr>
        <p:spPr>
          <a:xfrm>
            <a:off x="471290" y="2273181"/>
            <a:ext cx="6809728" cy="451217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Szczególnie V. </a:t>
            </a:r>
            <a:r>
              <a:rPr lang="pl-PL" sz="2000" dirty="0" err="1"/>
              <a:t>Stenger</a:t>
            </a:r>
            <a:r>
              <a:rPr lang="pl-PL" sz="2000" dirty="0"/>
              <a:t> bardzo mocno polemizuje z tymi, którzy domagają się rozdzielności metodologicznej. Twierdzi, że </a:t>
            </a:r>
            <a:r>
              <a:rPr lang="pl-PL" sz="2000" b="1" dirty="0"/>
              <a:t>jeśli wierzący doświadczają działania Boga za pomocą zmysłów, to musi się dać tę obecność określić naukami</a:t>
            </a:r>
            <a:r>
              <a:rPr lang="pl-PL" sz="2000" dirty="0"/>
              <a:t>, które analizują i opisują rzeczywistość podległą zmysłom. </a:t>
            </a:r>
          </a:p>
          <a:p>
            <a:pPr algn="just"/>
            <a:r>
              <a:rPr lang="pl-PL" sz="2000" dirty="0"/>
              <a:t>Fizyk oburza się jednak, gdy słyszy, że jest scjentystą. Używanie takiego określenia uważa za obraźliwe. Nie ogranicza się bowiem do wyłącznie naukowej analizy świata, ale </a:t>
            </a:r>
            <a:r>
              <a:rPr lang="pl-PL" sz="2000" b="1" dirty="0"/>
              <a:t>docenia piękno sztuki, muzyki i poezji</a:t>
            </a:r>
            <a:r>
              <a:rPr lang="pl-PL" sz="2000" dirty="0"/>
              <a:t> tak jak wielu wierzących, wraz z radością płynącą z miłości, przyjaźni, rodzicielstwa i innych ludzkich relacji. </a:t>
            </a:r>
          </a:p>
        </p:txBody>
      </p:sp>
      <p:pic>
        <p:nvPicPr>
          <p:cNvPr id="4098" name="Picture 2" descr="Znalezione obrazy dla zapytania: victor stenger&quot;">
            <a:extLst>
              <a:ext uri="{FF2B5EF4-FFF2-40B4-BE49-F238E27FC236}">
                <a16:creationId xmlns:a16="http://schemas.microsoft.com/office/drawing/2014/main" id="{0C459439-F7E1-47E1-BED0-A3CC120D69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5776" y="2411745"/>
            <a:ext cx="2708572" cy="4044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47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anim calcmode="lin" valueType="num">
                                      <p:cBhvr>
                                        <p:cTn id="9" dur="1000" fill="hold"/>
                                        <p:tgtEl>
                                          <p:spTgt spid="4098"/>
                                        </p:tgtEl>
                                        <p:attrNameLst>
                                          <p:attrName>ppt_w</p:attrName>
                                        </p:attrNameLst>
                                      </p:cBhvr>
                                      <p:tavLst>
                                        <p:tav tm="0">
                                          <p:val>
                                            <p:fltVal val="0"/>
                                          </p:val>
                                        </p:tav>
                                        <p:tav tm="100000">
                                          <p:val>
                                            <p:strVal val="#ppt_w"/>
                                          </p:val>
                                        </p:tav>
                                      </p:tavLst>
                                    </p:anim>
                                    <p:anim calcmode="lin" valueType="num">
                                      <p:cBhvr>
                                        <p:cTn id="10" dur="1000" fill="hold"/>
                                        <p:tgtEl>
                                          <p:spTgt spid="4098"/>
                                        </p:tgtEl>
                                        <p:attrNameLst>
                                          <p:attrName>ppt_h</p:attrName>
                                        </p:attrNameLst>
                                      </p:cBhvr>
                                      <p:tavLst>
                                        <p:tav tm="0">
                                          <p:val>
                                            <p:fltVal val="0"/>
                                          </p:val>
                                        </p:tav>
                                        <p:tav tm="100000">
                                          <p:val>
                                            <p:strVal val="#ppt_h"/>
                                          </p:val>
                                        </p:tav>
                                      </p:tavLst>
                                    </p:anim>
                                    <p:anim calcmode="lin" valueType="num">
                                      <p:cBhvr>
                                        <p:cTn id="11" dur="1000" fill="hold"/>
                                        <p:tgtEl>
                                          <p:spTgt spid="4098"/>
                                        </p:tgtEl>
                                        <p:attrNameLst>
                                          <p:attrName>style.rotation</p:attrName>
                                        </p:attrNameLst>
                                      </p:cBhvr>
                                      <p:tavLst>
                                        <p:tav tm="0">
                                          <p:val>
                                            <p:fltVal val="90"/>
                                          </p:val>
                                        </p:tav>
                                        <p:tav tm="100000">
                                          <p:val>
                                            <p:fltVal val="0"/>
                                          </p:val>
                                        </p:tav>
                                      </p:tavLst>
                                    </p:anim>
                                    <p:animEffect transition="in" filter="fade">
                                      <p:cBhvr>
                                        <p:cTn id="12" dur="1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Kompetencje ateistów</a:t>
            </a:r>
            <a:endParaRPr lang="en-US" dirty="0"/>
          </a:p>
        </p:txBody>
      </p:sp>
      <p:sp>
        <p:nvSpPr>
          <p:cNvPr id="7" name="Symbol zastępczy zawartości 2"/>
          <p:cNvSpPr txBox="1">
            <a:spLocks/>
          </p:cNvSpPr>
          <p:nvPr/>
        </p:nvSpPr>
        <p:spPr>
          <a:xfrm>
            <a:off x="382587" y="3076486"/>
            <a:ext cx="8672711" cy="201680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Victor </a:t>
            </a:r>
            <a:r>
              <a:rPr lang="pl-PL" sz="2000" dirty="0" err="1"/>
              <a:t>Stenger</a:t>
            </a:r>
            <a:r>
              <a:rPr lang="pl-PL" sz="2000" dirty="0"/>
              <a:t>:</a:t>
            </a:r>
          </a:p>
          <a:p>
            <a:pPr marL="0" indent="0" algn="just">
              <a:buNone/>
            </a:pPr>
            <a:r>
              <a:rPr lang="pl-PL" sz="2000" i="1" dirty="0"/>
              <a:t>Kochamy życie nawet bardziej niż wierzący, ponieważ ono jest wszystkim co mamy. My tylko nalegamy, by, gdy ktoś będzie rościł sobie pretensje dotyczące świata naszych zmysłów, nauka i rozum były władne do zbadania tych pretensji.</a:t>
            </a:r>
            <a:endParaRPr lang="pl-PL" sz="2000" dirty="0"/>
          </a:p>
        </p:txBody>
      </p:sp>
      <p:pic>
        <p:nvPicPr>
          <p:cNvPr id="5122" name="Picture 2" descr="Znalezione obrazy dla zapytania: victor stenger&quot;">
            <a:extLst>
              <a:ext uri="{FF2B5EF4-FFF2-40B4-BE49-F238E27FC236}">
                <a16:creationId xmlns:a16="http://schemas.microsoft.com/office/drawing/2014/main" id="{E2F24F1A-B32F-44CF-8363-C32917136E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6370" y="2564006"/>
            <a:ext cx="2503043" cy="354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16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fade">
                                      <p:cBhvr>
                                        <p:cTn id="11"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Metoda ateistów</a:t>
            </a:r>
            <a:endParaRPr lang="en-US" dirty="0"/>
          </a:p>
        </p:txBody>
      </p:sp>
      <p:sp>
        <p:nvSpPr>
          <p:cNvPr id="7" name="Symbol zastępczy zawartości 2"/>
          <p:cNvSpPr txBox="1">
            <a:spLocks/>
          </p:cNvSpPr>
          <p:nvPr/>
        </p:nvSpPr>
        <p:spPr>
          <a:xfrm>
            <a:off x="1154953" y="2318197"/>
            <a:ext cx="6698632" cy="418563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Skoro zagadnienia religijne należą do kategorii faktów empirycznych, należy poddać je badaniu dostępnymi narzędziami. </a:t>
            </a:r>
          </a:p>
          <a:p>
            <a:pPr algn="just"/>
            <a:r>
              <a:rPr lang="pl-PL" sz="2000" dirty="0"/>
              <a:t>Przykład takiego badania fenomenu modlitwy można dostrzec w większości ze wspomnianych książek. Operację nazwano </a:t>
            </a:r>
            <a:r>
              <a:rPr lang="pl-PL" sz="2000" b="1" dirty="0"/>
              <a:t>wielkim eksperymentem modlitewnym.</a:t>
            </a:r>
          </a:p>
          <a:p>
            <a:pPr marL="0" indent="0" algn="just">
              <a:buNone/>
            </a:pPr>
            <a:endParaRPr lang="pl-PL" sz="2000" b="1" dirty="0"/>
          </a:p>
          <a:p>
            <a:pPr algn="just"/>
            <a:endParaRPr lang="pl-PL" sz="2000" b="1" dirty="0"/>
          </a:p>
          <a:p>
            <a:pPr algn="just"/>
            <a:r>
              <a:rPr lang="pl-PL" sz="2000" dirty="0"/>
              <a:t>R. Dawkins, </a:t>
            </a:r>
            <a:r>
              <a:rPr lang="pl-PL" sz="2000" i="1" dirty="0"/>
              <a:t>Bóg urojony</a:t>
            </a:r>
            <a:r>
              <a:rPr lang="pl-PL" sz="2000" dirty="0"/>
              <a:t>: eksperyment modlitewny</a:t>
            </a:r>
          </a:p>
        </p:txBody>
      </p:sp>
      <p:pic>
        <p:nvPicPr>
          <p:cNvPr id="4" name="Picture 2" descr="Znalezione obrazy dla zapytania: Bóg urojony&quot;">
            <a:extLst>
              <a:ext uri="{FF2B5EF4-FFF2-40B4-BE49-F238E27FC236}">
                <a16:creationId xmlns:a16="http://schemas.microsoft.com/office/drawing/2014/main" id="{D9883661-C60A-4443-ADDB-66CDA3EDE5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3803" y="2446781"/>
            <a:ext cx="2705138" cy="384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12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Metoda ateistów</a:t>
            </a:r>
            <a:endParaRPr lang="en-US" dirty="0"/>
          </a:p>
        </p:txBody>
      </p:sp>
      <p:sp>
        <p:nvSpPr>
          <p:cNvPr id="7" name="Symbol zastępczy zawartości 2"/>
          <p:cNvSpPr txBox="1">
            <a:spLocks/>
          </p:cNvSpPr>
          <p:nvPr/>
        </p:nvSpPr>
        <p:spPr>
          <a:xfrm>
            <a:off x="485068" y="2326743"/>
            <a:ext cx="8761413" cy="443298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Wnioski</a:t>
            </a:r>
            <a:r>
              <a:rPr lang="pl-PL" sz="2000" dirty="0"/>
              <a:t>:</a:t>
            </a:r>
          </a:p>
          <a:p>
            <a:pPr lvl="1" algn="just"/>
            <a:r>
              <a:rPr lang="pl-PL" sz="2000" dirty="0"/>
              <a:t>dołożono wszelkich starań, by </a:t>
            </a:r>
            <a:r>
              <a:rPr lang="pl-PL" sz="2000" b="1" dirty="0"/>
              <a:t>badanie wyglądało na naukowe</a:t>
            </a:r>
          </a:p>
          <a:p>
            <a:pPr lvl="1" algn="just"/>
            <a:r>
              <a:rPr lang="pl-PL" sz="2000" dirty="0"/>
              <a:t>zadano sobie wiele trudu, by zachować wszelkie </a:t>
            </a:r>
            <a:r>
              <a:rPr lang="pl-PL" sz="2000" b="1" dirty="0"/>
              <a:t>procedury </a:t>
            </a:r>
            <a:br>
              <a:rPr lang="pl-PL" sz="2000" b="1" dirty="0"/>
            </a:br>
            <a:r>
              <a:rPr lang="pl-PL" sz="2000" dirty="0"/>
              <a:t>i rzetelnie sprawdzać wyniki eksperymentów</a:t>
            </a:r>
          </a:p>
          <a:p>
            <a:pPr lvl="1" algn="just"/>
            <a:r>
              <a:rPr lang="pl-PL" sz="2000" dirty="0"/>
              <a:t>czytelnik </a:t>
            </a:r>
            <a:r>
              <a:rPr lang="pl-PL" sz="2000" b="1" dirty="0"/>
              <a:t>pozostaje z wrażeniem</a:t>
            </a:r>
            <a:r>
              <a:rPr lang="pl-PL" sz="2000" dirty="0"/>
              <a:t>, że modlitwa faktycznie nie działa, a ci, którzy twierdzą inaczej – nie mają tak przekonywujących dowodów, więc oszukują.</a:t>
            </a:r>
          </a:p>
          <a:p>
            <a:pPr algn="just"/>
            <a:r>
              <a:rPr lang="pl-PL" sz="2000" dirty="0"/>
              <a:t>Wrażenie to może zostać spotęgowane, gdy </a:t>
            </a:r>
            <a:r>
              <a:rPr lang="pl-PL" sz="2000" b="1" dirty="0"/>
              <a:t>zestawi się je ze sposobem wyjaśniania powszechnie stosowanym przez wierzących</a:t>
            </a:r>
            <a:r>
              <a:rPr lang="pl-PL" sz="2000" dirty="0"/>
              <a:t>.</a:t>
            </a:r>
          </a:p>
          <a:p>
            <a:pPr algn="just"/>
            <a:r>
              <a:rPr lang="pl-PL" sz="2000" dirty="0"/>
              <a:t>Przykładowo, R. Dawkins podzielił się wątpliwościami co do sposobu opisywania okoliczności zamachu na papieża z 1981 r.</a:t>
            </a:r>
          </a:p>
        </p:txBody>
      </p:sp>
      <p:pic>
        <p:nvPicPr>
          <p:cNvPr id="6146" name="Picture 2" descr="Znalezione obrazy dla zapytania: eksperyment modlitewny&quot;">
            <a:extLst>
              <a:ext uri="{FF2B5EF4-FFF2-40B4-BE49-F238E27FC236}">
                <a16:creationId xmlns:a16="http://schemas.microsoft.com/office/drawing/2014/main" id="{751CCC02-60B7-478A-9227-81D8F85F90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3424" y="3110669"/>
            <a:ext cx="2461721" cy="1790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83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animEffect transition="in" filter="fade">
                                      <p:cBhvr>
                                        <p:cTn id="9" dur="5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Metoda ateistów</a:t>
            </a:r>
            <a:endParaRPr lang="en-US" dirty="0"/>
          </a:p>
        </p:txBody>
      </p:sp>
      <p:sp>
        <p:nvSpPr>
          <p:cNvPr id="7" name="Symbol zastępczy zawartości 2"/>
          <p:cNvSpPr txBox="1">
            <a:spLocks/>
          </p:cNvSpPr>
          <p:nvPr/>
        </p:nvSpPr>
        <p:spPr>
          <a:xfrm>
            <a:off x="358922" y="2318196"/>
            <a:ext cx="11280449" cy="442443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sz="2000" dirty="0"/>
              <a:t>Jan Paweł II stworzył więcej świętych niż wszyscy jego poprzednicy przez ostatnie siedem stuleci razem wzięci, szczególną sympatię żywił zaś do Dziewicy Maryi. Jego politeistyczne ciągotki ujawniły się w dramatycznych okolicznościach. W roku 1981 w Rzymie dokonano zamachu na papieża, a swoje ocalenie Jan Paweł II przypisał wstawiennictwu Matki Bożej Fatimskiej. „Jedna ręka trzymała pistolet, a inna prowadziła kulę” - powiedział później. Ktoś mógłby, co prawda, spytać, dlaczego nie poprowadziła jej tak, by pocisk w ogóle chybił. Ktoś inny mógłby napomknąć, że zespół chirurgów, którzy przez sześć godzin operowali papieża, też zasługuje na pewna wdzięczność - choć zapewne matczyna dłoń kierowała również ich skalpelami. Ale najważniejsze w tym wszystkim jest, że zdaniem papieża to nie po prostu Matka Boża „prowadziła kule”. To konkretnie Matka Boża Fatimska! A co robiły w tym czasie Najświętsza Panienka z Lourdes, Nasza Pani z Gwadelupy Matka Boża z </a:t>
            </a:r>
            <a:r>
              <a:rPr lang="pl-PL" sz="2000" dirty="0" err="1"/>
              <a:t>Medjugorje</a:t>
            </a:r>
            <a:r>
              <a:rPr lang="pl-PL" sz="2000" dirty="0"/>
              <a:t> Matka Boska z Akity, Matka Boża z </a:t>
            </a:r>
            <a:r>
              <a:rPr lang="pl-PL" sz="2000" dirty="0" err="1"/>
              <a:t>Zeitoun</a:t>
            </a:r>
            <a:r>
              <a:rPr lang="pl-PL" sz="2000" dirty="0"/>
              <a:t>, Dziewica z </a:t>
            </a:r>
            <a:r>
              <a:rPr lang="pl-PL" sz="2000" dirty="0" err="1"/>
              <a:t>Garabandal</a:t>
            </a:r>
            <a:r>
              <a:rPr lang="pl-PL" sz="2000" dirty="0"/>
              <a:t>, Matka Boża z </a:t>
            </a:r>
            <a:r>
              <a:rPr lang="pl-PL" sz="2000" dirty="0" err="1"/>
              <a:t>Knock</a:t>
            </a:r>
            <a:r>
              <a:rPr lang="pl-PL" sz="2000" dirty="0"/>
              <a:t> – czy akurat miały inne sprawy na głowie? (Richard Dawkins)</a:t>
            </a:r>
          </a:p>
        </p:txBody>
      </p:sp>
    </p:spTree>
    <p:extLst>
      <p:ext uri="{BB962C8B-B14F-4D97-AF65-F5344CB8AC3E}">
        <p14:creationId xmlns:p14="http://schemas.microsoft.com/office/powerpoint/2010/main" val="114996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Metoda ateistów</a:t>
            </a:r>
            <a:endParaRPr lang="en-US" dirty="0"/>
          </a:p>
        </p:txBody>
      </p:sp>
      <p:sp>
        <p:nvSpPr>
          <p:cNvPr id="7" name="Symbol zastępczy zawartości 2"/>
          <p:cNvSpPr txBox="1">
            <a:spLocks/>
          </p:cNvSpPr>
          <p:nvPr/>
        </p:nvSpPr>
        <p:spPr>
          <a:xfrm>
            <a:off x="495656" y="2318197"/>
            <a:ext cx="8761413" cy="437316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Nastawiony antyreligijnie czytelnik tych słów znajduje w nich co najmniej </a:t>
            </a:r>
            <a:r>
              <a:rPr lang="pl-PL" sz="2000" b="1" dirty="0"/>
              <a:t>kilka stwierdzeń kwestionujących wiarę</a:t>
            </a:r>
            <a:r>
              <a:rPr lang="pl-PL" sz="2000" dirty="0"/>
              <a:t>:</a:t>
            </a:r>
          </a:p>
          <a:p>
            <a:pPr lvl="1" algn="just"/>
            <a:r>
              <a:rPr lang="pl-PL" sz="2000" dirty="0"/>
              <a:t>Po pierwsze, </a:t>
            </a:r>
            <a:r>
              <a:rPr lang="pl-PL" sz="2000" b="1" dirty="0"/>
              <a:t>absurdalność tezy o skutecznym wstawiennictwie Matki Bożej</a:t>
            </a:r>
            <a:r>
              <a:rPr lang="pl-PL" sz="2000" dirty="0"/>
              <a:t>, bo przecież mogła nie dopuścić do zamachu.</a:t>
            </a:r>
          </a:p>
          <a:p>
            <a:pPr lvl="1" algn="just"/>
            <a:r>
              <a:rPr lang="pl-PL" sz="2000" dirty="0"/>
              <a:t>Po drugie, </a:t>
            </a:r>
            <a:r>
              <a:rPr lang="pl-PL" sz="2000" b="1" dirty="0"/>
              <a:t>brak szacunku dla kompetencji lekarzy</a:t>
            </a:r>
            <a:r>
              <a:rPr lang="pl-PL" sz="2000" dirty="0"/>
              <a:t>, </a:t>
            </a:r>
            <a:br>
              <a:rPr lang="pl-PL" sz="2000" dirty="0"/>
            </a:br>
            <a:r>
              <a:rPr lang="pl-PL" sz="2000" dirty="0"/>
              <a:t>a wychwalanie abstrakcyjnej siły.</a:t>
            </a:r>
          </a:p>
          <a:p>
            <a:pPr lvl="1" algn="just"/>
            <a:r>
              <a:rPr lang="pl-PL" sz="2000" dirty="0"/>
              <a:t>Po trzecie, </a:t>
            </a:r>
            <a:r>
              <a:rPr lang="pl-PL" sz="2000" b="1" dirty="0"/>
              <a:t>niezrozumiały i śmieszny podział Matek Boskich</a:t>
            </a:r>
            <a:r>
              <a:rPr lang="pl-PL" sz="2000" dirty="0"/>
              <a:t>.</a:t>
            </a:r>
          </a:p>
          <a:p>
            <a:pPr algn="just"/>
            <a:r>
              <a:rPr lang="pl-PL" sz="2000" dirty="0"/>
              <a:t>W powyższym przykładzie w opisie religijnym nie wybrzmiewa absolutnie nic naukowego, spójnego logicznie, empirycznie weryfikowalnego, a nawet więcej – </a:t>
            </a:r>
            <a:r>
              <a:rPr lang="pl-PL" sz="2000" b="1" dirty="0"/>
              <a:t>jedyny element naukowy, kompetencje chirurgów, pokazany jest jako marginalny </a:t>
            </a:r>
            <a:br>
              <a:rPr lang="pl-PL" sz="2000" b="1" dirty="0"/>
            </a:br>
            <a:r>
              <a:rPr lang="pl-PL" sz="2000" b="1" dirty="0"/>
              <a:t>i ignorowany przez wierzących</a:t>
            </a:r>
            <a:r>
              <a:rPr lang="pl-PL" sz="2000" dirty="0"/>
              <a:t>.</a:t>
            </a:r>
          </a:p>
        </p:txBody>
      </p:sp>
      <p:pic>
        <p:nvPicPr>
          <p:cNvPr id="8194" name="Picture 2" descr="Znalezione obrazy dla zapytania: jan paweł ii w fatimie&quot;">
            <a:extLst>
              <a:ext uri="{FF2B5EF4-FFF2-40B4-BE49-F238E27FC236}">
                <a16:creationId xmlns:a16="http://schemas.microsoft.com/office/drawing/2014/main" id="{3BAEC559-C89C-4F4D-92B3-A1D54D687F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6842" y="2498354"/>
            <a:ext cx="2476500" cy="372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59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8194"/>
                                        </p:tgtEl>
                                        <p:attrNameLst>
                                          <p:attrName>style.visibility</p:attrName>
                                        </p:attrNameLst>
                                      </p:cBhvr>
                                      <p:to>
                                        <p:strVal val="visible"/>
                                      </p:to>
                                    </p:set>
                                    <p:animEffect transition="in" filter="fade">
                                      <p:cBhvr>
                                        <p:cTn id="9" dur="5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Metoda ateistów</a:t>
            </a:r>
            <a:endParaRPr lang="en-US" dirty="0"/>
          </a:p>
        </p:txBody>
      </p:sp>
      <p:sp>
        <p:nvSpPr>
          <p:cNvPr id="7" name="Symbol zastępczy zawartości 2"/>
          <p:cNvSpPr txBox="1">
            <a:spLocks/>
          </p:cNvSpPr>
          <p:nvPr/>
        </p:nvSpPr>
        <p:spPr>
          <a:xfrm>
            <a:off x="470019" y="2318197"/>
            <a:ext cx="8195417" cy="437316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Nowi Ateiści do walki z wiarą używają argumentów stwarzających </a:t>
            </a:r>
            <a:r>
              <a:rPr lang="pl-PL" sz="2000" b="1" dirty="0"/>
              <a:t>pozory naukowości</a:t>
            </a:r>
            <a:r>
              <a:rPr lang="pl-PL" sz="2000" dirty="0"/>
              <a:t>, podkreślając konieczność wyboru między logicznymi tezami akademickimi </a:t>
            </a:r>
            <a:br>
              <a:rPr lang="pl-PL" sz="2000" dirty="0"/>
            </a:br>
            <a:r>
              <a:rPr lang="pl-PL" sz="2000" dirty="0"/>
              <a:t>a absurdalnymi twierdzeniami teologicznymi. Nienaukowość tych drugich uzasadniają ich treściowym niedookreśleniem</a:t>
            </a:r>
          </a:p>
          <a:p>
            <a:pPr algn="just"/>
            <a:r>
              <a:rPr lang="pl-PL" sz="2000" dirty="0"/>
              <a:t>Twierdzą, że prawdy wiary są nieprecyzyjne, co daje teologom </a:t>
            </a:r>
            <a:r>
              <a:rPr lang="pl-PL" sz="2000" b="1" dirty="0"/>
              <a:t>możliwości manipulowania znaczeniami terminów</a:t>
            </a:r>
            <a:r>
              <a:rPr lang="pl-PL" sz="2000" dirty="0"/>
              <a:t>, a ci wybierają metaforyczne lub literalne, w zależności od potrzeb chwili. </a:t>
            </a:r>
          </a:p>
          <a:p>
            <a:pPr algn="just"/>
            <a:r>
              <a:rPr lang="pl-PL" sz="2000" dirty="0"/>
              <a:t>Ateiści są też zwolennikami ewidencjalizmu, czyli </a:t>
            </a:r>
            <a:r>
              <a:rPr lang="pl-PL" sz="2000" b="1" dirty="0"/>
              <a:t>uważają za racjonalne tylko te tezy, które można udowodnić</a:t>
            </a:r>
            <a:r>
              <a:rPr lang="pl-PL" sz="2000" dirty="0"/>
              <a:t> (najczęściej empirycznie lub matematycznie) – traktują więc religię jako nieracjonalny system przekonań.</a:t>
            </a:r>
          </a:p>
        </p:txBody>
      </p:sp>
      <p:pic>
        <p:nvPicPr>
          <p:cNvPr id="11266" name="Picture 2" descr="Znalezione obrazy dla zapytania: nowy ateizm&quot;">
            <a:extLst>
              <a:ext uri="{FF2B5EF4-FFF2-40B4-BE49-F238E27FC236}">
                <a16:creationId xmlns:a16="http://schemas.microsoft.com/office/drawing/2014/main" id="{D7F32C3D-2D48-4EB3-8A9F-C993AD7711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4391" y="3215810"/>
            <a:ext cx="2717590" cy="2668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19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anim calcmode="lin" valueType="num">
                                      <p:cBhvr additive="base">
                                        <p:cTn id="9" dur="500" fill="hold"/>
                                        <p:tgtEl>
                                          <p:spTgt spid="11266"/>
                                        </p:tgtEl>
                                        <p:attrNameLst>
                                          <p:attrName>ppt_x</p:attrName>
                                        </p:attrNameLst>
                                      </p:cBhvr>
                                      <p:tavLst>
                                        <p:tav tm="0">
                                          <p:val>
                                            <p:strVal val="#ppt_x"/>
                                          </p:val>
                                        </p:tav>
                                        <p:tav tm="100000">
                                          <p:val>
                                            <p:strVal val="#ppt_x"/>
                                          </p:val>
                                        </p:tav>
                                      </p:tavLst>
                                    </p:anim>
                                    <p:anim calcmode="lin" valueType="num">
                                      <p:cBhvr additive="base">
                                        <p:cTn id="10"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Geneza Nowego Ateizmu</a:t>
            </a:r>
            <a:endParaRPr lang="en-US" dirty="0"/>
          </a:p>
        </p:txBody>
      </p:sp>
      <p:sp>
        <p:nvSpPr>
          <p:cNvPr id="7" name="Symbol zastępczy zawartości 2"/>
          <p:cNvSpPr txBox="1">
            <a:spLocks/>
          </p:cNvSpPr>
          <p:nvPr/>
        </p:nvSpPr>
        <p:spPr>
          <a:xfrm>
            <a:off x="590931" y="2352862"/>
            <a:ext cx="6288434" cy="43555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Trudno w prosty sposób scharakteryzować genezę Nowego Ateizmu, stanowi on bowiem:</a:t>
            </a:r>
          </a:p>
          <a:p>
            <a:pPr lvl="1" algn="just"/>
            <a:r>
              <a:rPr lang="pl-PL" sz="2000" b="1" dirty="0"/>
              <a:t>kontynuację skrajnych ateizmów oświeceniowych</a:t>
            </a:r>
          </a:p>
          <a:p>
            <a:pPr lvl="1" algn="just"/>
            <a:r>
              <a:rPr lang="pl-PL" sz="2000" dirty="0"/>
              <a:t>jest </a:t>
            </a:r>
            <a:r>
              <a:rPr lang="pl-PL" sz="2000" b="1" dirty="0"/>
              <a:t>reakcją na współczesne wydarzenia społeczne</a:t>
            </a:r>
            <a:r>
              <a:rPr lang="pl-PL" sz="2000" dirty="0"/>
              <a:t>: wynika z traumy po zamachach na wieżowce World Trade Center, jest sprzeciwem wobec fundamentalizmów (głównie islamskiego), reakcją na odrodzenie religijne lat `90 </a:t>
            </a:r>
            <a:br>
              <a:rPr lang="pl-PL" sz="2000" dirty="0"/>
            </a:br>
            <a:r>
              <a:rPr lang="pl-PL" sz="2000" dirty="0"/>
              <a:t>i buntem wobec, łączonych z kościelnymi wpływami, sukcesów prawicy w polityce </a:t>
            </a:r>
            <a:br>
              <a:rPr lang="pl-PL" sz="2000" dirty="0"/>
            </a:br>
            <a:r>
              <a:rPr lang="pl-PL" sz="2000" dirty="0"/>
              <a:t>w USA i w niektórych krajach Europy.</a:t>
            </a:r>
          </a:p>
        </p:txBody>
      </p:sp>
      <p:pic>
        <p:nvPicPr>
          <p:cNvPr id="9218" name="Picture 2" descr="Znalezione obrazy dla zapytania: mistrzowie podejrzeń&quot;">
            <a:extLst>
              <a:ext uri="{FF2B5EF4-FFF2-40B4-BE49-F238E27FC236}">
                <a16:creationId xmlns:a16="http://schemas.microsoft.com/office/drawing/2014/main" id="{32BBC31A-98B6-4569-9282-D1B4207984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43" r="15973" b="39682"/>
          <a:stretch/>
        </p:blipFill>
        <p:spPr bwMode="auto">
          <a:xfrm>
            <a:off x="7152830" y="2352862"/>
            <a:ext cx="2965390" cy="258537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Znalezione obrazy dla zapytania: world trade center&quot;">
            <a:extLst>
              <a:ext uri="{FF2B5EF4-FFF2-40B4-BE49-F238E27FC236}">
                <a16:creationId xmlns:a16="http://schemas.microsoft.com/office/drawing/2014/main" id="{7C15DE2E-78DA-4A97-B6E5-926D5E3BF3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5634" y="4710034"/>
            <a:ext cx="2965390" cy="1998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95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6" presetClass="entr" presetSubtype="21"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animEffect transition="in" filter="barn(inVertical)">
                                      <p:cBhvr>
                                        <p:cTn id="13" dur="500"/>
                                        <p:tgtEl>
                                          <p:spTgt spid="921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par>
                                <p:cTn id="18" presetID="16" presetClass="entr" presetSubtype="21" fill="hold" nodeType="withEffect">
                                  <p:stCondLst>
                                    <p:cond delay="0"/>
                                  </p:stCondLst>
                                  <p:childTnLst>
                                    <p:set>
                                      <p:cBhvr>
                                        <p:cTn id="19" dur="1" fill="hold">
                                          <p:stCondLst>
                                            <p:cond delay="0"/>
                                          </p:stCondLst>
                                        </p:cTn>
                                        <p:tgtEl>
                                          <p:spTgt spid="9220"/>
                                        </p:tgtEl>
                                        <p:attrNameLst>
                                          <p:attrName>style.visibility</p:attrName>
                                        </p:attrNameLst>
                                      </p:cBhvr>
                                      <p:to>
                                        <p:strVal val="visible"/>
                                      </p:to>
                                    </p:set>
                                    <p:animEffect transition="in" filter="barn(inVertical)">
                                      <p:cBhvr>
                                        <p:cTn id="20"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Geneza Nowego Ateizmu</a:t>
            </a:r>
            <a:endParaRPr lang="en-US" dirty="0"/>
          </a:p>
        </p:txBody>
      </p:sp>
      <p:sp>
        <p:nvSpPr>
          <p:cNvPr id="7" name="Symbol zastępczy zawartości 2"/>
          <p:cNvSpPr txBox="1">
            <a:spLocks/>
          </p:cNvSpPr>
          <p:nvPr/>
        </p:nvSpPr>
        <p:spPr>
          <a:xfrm>
            <a:off x="495657" y="2318196"/>
            <a:ext cx="8050138" cy="428866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Utożsamiający się z tym ruchem autorzy zakładają, że </a:t>
            </a:r>
            <a:r>
              <a:rPr lang="pl-PL" sz="2000" b="1" dirty="0"/>
              <a:t>za pomocą teorii ewolucji są w stanie wyjaśnić wszystkie aspekty świata i życia</a:t>
            </a:r>
            <a:r>
              <a:rPr lang="pl-PL" sz="2000" dirty="0"/>
              <a:t>. W tym kontekście, postrzegają religię jako wirus umysłu, wytwór nadaktywności pewnych obszarów mózgu lub skutek współdziałania „karteli memów”. </a:t>
            </a:r>
          </a:p>
          <a:p>
            <a:pPr algn="just"/>
            <a:r>
              <a:rPr lang="pl-PL" sz="2000" dirty="0"/>
              <a:t>O ile gen jest jednostką ewolucji biologicznej, </a:t>
            </a:r>
            <a:r>
              <a:rPr lang="pl-PL" sz="2000" b="1" dirty="0"/>
              <a:t>mem stanowi jego odpowiednik w procesie ewolucji kulturowej</a:t>
            </a:r>
            <a:r>
              <a:rPr lang="pl-PL" sz="2000" dirty="0"/>
              <a:t>. Memy powielają się metodą naśladownictwa, podlegając mechanizmowi doboru naturalnego. Dawkins twierdzi, że wiele idei religijnych przetrwało, ponieważ należały do grup memów, dzięki którym człowiek lepiej poradził sobie z rodzącymi się trudnościami, np. pomagały pokonać strach przed śmiercią.</a:t>
            </a:r>
          </a:p>
        </p:txBody>
      </p:sp>
      <p:pic>
        <p:nvPicPr>
          <p:cNvPr id="10242" name="Picture 2" descr="Znalezione obrazy dla zapytania: god and theory of evolution&quot;">
            <a:extLst>
              <a:ext uri="{FF2B5EF4-FFF2-40B4-BE49-F238E27FC236}">
                <a16:creationId xmlns:a16="http://schemas.microsoft.com/office/drawing/2014/main" id="{A26E6FD4-7FA6-433E-9D6D-6689F5D31C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9618" y="2408834"/>
            <a:ext cx="3220429" cy="152824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Znalezione obrazy dla zapytania: dziedziczenie religii&quot;">
            <a:extLst>
              <a:ext uri="{FF2B5EF4-FFF2-40B4-BE49-F238E27FC236}">
                <a16:creationId xmlns:a16="http://schemas.microsoft.com/office/drawing/2014/main" id="{3F00362A-DCBB-4438-91F6-9704A5A31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082" y="4462528"/>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94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22" presetClass="entr" presetSubtype="4" fill="hold" nodeType="withEffect">
                                  <p:stCondLst>
                                    <p:cond delay="0"/>
                                  </p:stCondLst>
                                  <p:childTnLst>
                                    <p:set>
                                      <p:cBhvr>
                                        <p:cTn id="8" dur="1" fill="hold">
                                          <p:stCondLst>
                                            <p:cond delay="0"/>
                                          </p:stCondLst>
                                        </p:cTn>
                                        <p:tgtEl>
                                          <p:spTgt spid="10242"/>
                                        </p:tgtEl>
                                        <p:attrNameLst>
                                          <p:attrName>style.visibility</p:attrName>
                                        </p:attrNameLst>
                                      </p:cBhvr>
                                      <p:to>
                                        <p:strVal val="visible"/>
                                      </p:to>
                                    </p:set>
                                    <p:animEffect transition="in" filter="wipe(down)">
                                      <p:cBhvr>
                                        <p:cTn id="9" dur="5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par>
                                <p:cTn id="14" presetID="6" presetClass="entr" presetSubtype="16" fill="hold" nodeType="withEffect">
                                  <p:stCondLst>
                                    <p:cond delay="0"/>
                                  </p:stCondLst>
                                  <p:childTnLst>
                                    <p:set>
                                      <p:cBhvr>
                                        <p:cTn id="15" dur="1" fill="hold">
                                          <p:stCondLst>
                                            <p:cond delay="0"/>
                                          </p:stCondLst>
                                        </p:cTn>
                                        <p:tgtEl>
                                          <p:spTgt spid="10244"/>
                                        </p:tgtEl>
                                        <p:attrNameLst>
                                          <p:attrName>style.visibility</p:attrName>
                                        </p:attrNameLst>
                                      </p:cBhvr>
                                      <p:to>
                                        <p:strVal val="visible"/>
                                      </p:to>
                                    </p:set>
                                    <p:animEffect transition="in" filter="circle(in)">
                                      <p:cBhvr>
                                        <p:cTn id="16" dur="20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Geneza Nowego Ateizmu</a:t>
            </a:r>
            <a:endParaRPr lang="en-US" dirty="0"/>
          </a:p>
        </p:txBody>
      </p:sp>
      <p:sp>
        <p:nvSpPr>
          <p:cNvPr id="7" name="Symbol zastępczy zawartości 2"/>
          <p:cNvSpPr txBox="1">
            <a:spLocks/>
          </p:cNvSpPr>
          <p:nvPr/>
        </p:nvSpPr>
        <p:spPr>
          <a:xfrm>
            <a:off x="495656" y="2318196"/>
            <a:ext cx="11030935" cy="444152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b="1" i="1" dirty="0"/>
              <a:t>Teorie upodobania-do-słodyczy</a:t>
            </a:r>
            <a:r>
              <a:rPr lang="pl-PL" i="1" dirty="0"/>
              <a:t>: Weźmy pod uwagę rozmaite rzeczy, które lubimy spożywać lub jakoś inaczej wprowadzać do naszych ciał; jest wśród nich cukier, tłuszcz, alkohol, kofeina, czekolada, nikotyna, marihuana i opium. W każdym z tych przypadków ciało ludzkie posiada rozwinięty system receptorowy, który służy do wykrywania odpowiednich substancji (spożytych lub powstających już w ciele, takich jak endorfiny lub endogennie tworzone odpowiedniki morfiny), które w tych lubianych rzeczach występują w dużym stężeniu. Na przestrzeni wieków nasz bystry gatunek penetrował i wypróbowywał niemal wszystko w swoim środowisku i po tysiącleciach prób i błędów zdołał odkryć sposoby gromadzenia i koncentrowania tych szczególnych substancji, tak iż możemy ich (nad)używać do stymulowania swoich systemów wewnętrznych. Marsjanie mogą zadać sobie pytanie, czy w naszych ciałach istnieją także genetycznie ukształtowane systemy, których przeznaczeniem jest reagowanie na coś, czego w zintensyfikowanej postaci dostarcza religia. Wielu ludzi tak myślało. (…) Czy jest możliwe, że w naszych mózgach razem z upodobaniem do słodyczy istnieje ośrodek boski? Po co miałby powstać? Dlaczego byłoby to opłacalne? Jak napisał Richard Dawkins: „Jeśli neurologowie znajdą w mózgu «ośrodek boski», darwiniści mego pokroju zechcą dowiedzieć się, dlaczego ten ośrodek się rozwinął.</a:t>
            </a:r>
            <a:endParaRPr lang="pl-PL" sz="2000" dirty="0"/>
          </a:p>
        </p:txBody>
      </p:sp>
    </p:spTree>
    <p:extLst>
      <p:ext uri="{BB962C8B-B14F-4D97-AF65-F5344CB8AC3E}">
        <p14:creationId xmlns:p14="http://schemas.microsoft.com/office/powerpoint/2010/main" val="3051997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Geneza Nowego Ateizmu</a:t>
            </a:r>
            <a:endParaRPr lang="en-US" dirty="0"/>
          </a:p>
        </p:txBody>
      </p:sp>
      <p:sp>
        <p:nvSpPr>
          <p:cNvPr id="7" name="Symbol zastępczy zawartości 2"/>
          <p:cNvSpPr txBox="1">
            <a:spLocks/>
          </p:cNvSpPr>
          <p:nvPr/>
        </p:nvSpPr>
        <p:spPr>
          <a:xfrm>
            <a:off x="495656" y="2318196"/>
            <a:ext cx="11030935" cy="396296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i="1" dirty="0"/>
              <a:t>Jeżeli pewne ewolucyjne wyjaśnienie tego rodzaju jest trafne, to ludzie z ośrodkiem boskim nie tylko łatwiej przetrwali niż ci, którzy byli go pozbawieni, lecz także mieli więcej potomstwa. Powinniśmy jednak uwolnić się od anachronizmu polegającego na myśleniu o tym hipotetycznym systemie wrodzonym jako o „ośrodku boskim”, ponieważ jego pierwotny cel mógł być całkiem niepodobny do tych emocjonalnych spraw, które dziś się z nim wiążą - tak jak nie ma w mózgu ośrodka lodów czekoladowych czy ośrodka nikotynowego. Bóg może być tylko ostatnim </a:t>
            </a:r>
            <a:br>
              <a:rPr lang="pl-PL" i="1" dirty="0"/>
            </a:br>
            <a:r>
              <a:rPr lang="pl-PL" i="1" dirty="0"/>
              <a:t>i najbardziej emocjonalnym artykułem, który aktywizuje w wielu ludziach ten j a k i ś - t a m ośrodek. Co zyskują ci, którzy zaspokajają swoje jakieś-tam łaknienie? Nie sposób wykluczyć nawet tego, że nie ma i nigdy nie było żadnego rzeczywistego, osiągalnego celu, lecz tylko cel wyobrażony lub wirtualny: że samo poszukiwanie, a nie osiąganie poprawiało naszą kondycję. W każdym razie, jeżeli zapotrzebowanie, a co najmniej pociąg do tej nadal niezidentyfikowanej wartości stał się genetycznie przekazywaną częścią ludzkiej natury, to manipulujemy przy nim na własne ryzyko.</a:t>
            </a:r>
          </a:p>
        </p:txBody>
      </p:sp>
    </p:spTree>
    <p:extLst>
      <p:ext uri="{BB962C8B-B14F-4D97-AF65-F5344CB8AC3E}">
        <p14:creationId xmlns:p14="http://schemas.microsoft.com/office/powerpoint/2010/main" val="1027522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Geneza Nowego Ateizmu</a:t>
            </a:r>
            <a:endParaRPr lang="en-US" dirty="0"/>
          </a:p>
        </p:txBody>
      </p:sp>
      <p:sp>
        <p:nvSpPr>
          <p:cNvPr id="7" name="Symbol zastępczy zawartości 2"/>
          <p:cNvSpPr txBox="1">
            <a:spLocks/>
          </p:cNvSpPr>
          <p:nvPr/>
        </p:nvSpPr>
        <p:spPr>
          <a:xfrm>
            <a:off x="495656" y="2318196"/>
            <a:ext cx="11030935" cy="444152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i="1" dirty="0"/>
              <a:t>Teorie tego rodzaju otwierają pewne interesujące możliwości. Zarówno cukier, jak i sacharyna aktywizują nasz system upodobania do słodyczy. Czy pomysłowi </a:t>
            </a:r>
            <a:r>
              <a:rPr lang="pl-PL" i="1" dirty="0" err="1"/>
              <a:t>psychoinżynierowie</a:t>
            </a:r>
            <a:r>
              <a:rPr lang="pl-PL" i="1" dirty="0"/>
              <a:t> mogą znaleźć lub spreparować substytuty religii? Albo - co jest jeszcze ciekawsze - czy same religie nie są dla mózgu rodzajem sacharyny, który zaspokaja go, wycisza czy odurza w mniejszym stopniu niż pierwotny, potencjalnie szkodliwy obiekt pożądania? Czy sama religia jest swoistym rodzajem medycyny ludowej, która dostarcza przynoszących ulgę terapii, udoskonalanych metodą prób i błędów podczas tysięcy lat? Czy istnieją genetyczne różnice wrażliwości religijnej, podobne do niedawno odkrytych wielkich różnic genetycznych smaku i węchu istot ludzkich? (…) Sto lat temu William James spekulował na temat własnej - ale nie wszystkich ludzi - biologicznej potrzeby religii: „Nazwij to, jeśli chcesz, moim mistycznym zarazkiem. Jest to bardzo rozpowszechniony zarazek Noszą go w sobie wszyscy szeregowi wyznawcy religii. I podobnie jak w moim przypadku, tak i w większości innych przypadków wytrzyma on wszelką czysto ateistyczną krytykę”. Mistyczny zarazek Jamesa mógłby być w istocie mistycznym genem. Ale mógłby też być właśnie mistycznym zarazkiem - czymś, co ludzie przekazują sobie nie „wertykalnie” (rodzice dzieciom), lecz „horyzontalnie”, przez infekcję.</a:t>
            </a:r>
            <a:r>
              <a:rPr lang="pl-PL" dirty="0"/>
              <a:t> (Daniel Dennett)</a:t>
            </a:r>
            <a:endParaRPr lang="pl-PL" i="1" dirty="0"/>
          </a:p>
          <a:p>
            <a:pPr algn="just"/>
            <a:endParaRPr lang="pl-PL" sz="2000" dirty="0"/>
          </a:p>
        </p:txBody>
      </p:sp>
    </p:spTree>
    <p:extLst>
      <p:ext uri="{BB962C8B-B14F-4D97-AF65-F5344CB8AC3E}">
        <p14:creationId xmlns:p14="http://schemas.microsoft.com/office/powerpoint/2010/main" val="2660128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Formy współczesnego ateizmu</a:t>
            </a:r>
          </a:p>
        </p:txBody>
      </p:sp>
      <p:sp>
        <p:nvSpPr>
          <p:cNvPr id="3" name="Symbol zastępczy zawartości 2"/>
          <p:cNvSpPr>
            <a:spLocks noGrp="1"/>
          </p:cNvSpPr>
          <p:nvPr>
            <p:ph idx="1"/>
          </p:nvPr>
        </p:nvSpPr>
        <p:spPr>
          <a:xfrm>
            <a:off x="468574" y="2335409"/>
            <a:ext cx="8188316" cy="4390131"/>
          </a:xfrm>
        </p:spPr>
        <p:txBody>
          <a:bodyPr>
            <a:noAutofit/>
          </a:bodyPr>
          <a:lstStyle/>
          <a:p>
            <a:pPr lvl="0" algn="just"/>
            <a:r>
              <a:rPr lang="pl-PL" sz="2000" u="sng" dirty="0"/>
              <a:t>Boga nikt nigdy nie widział, więc Go nie ma. Gdyby istniał Absolut, można by Go badać metodami nauk empirycznych. Skoro one nie pozwalają na stwierdzenie znaków Jego obecności, możemy przyjąć jedynie ateizm, albo deizm. </a:t>
            </a:r>
          </a:p>
          <a:p>
            <a:pPr marL="0" indent="0" algn="just">
              <a:buNone/>
            </a:pPr>
            <a:endParaRPr lang="pl-PL" sz="2000" dirty="0"/>
          </a:p>
          <a:p>
            <a:pPr marL="0" indent="0" algn="just">
              <a:buNone/>
            </a:pPr>
            <a:r>
              <a:rPr lang="pl-PL" sz="2000" i="1" dirty="0"/>
              <a:t>Otóż przeciwnie do Huxleya ja twierdzę, że istnienie Boga jest hipotezą naukową taką samą jak każda inna. Nawet jeśli trudno ją zweryfikować, to przynależy ona do tej samej kategorii CHAP, «chwilowego agnostycyzmu», co problem wielkich wymierań w permie i kredzie. Istnienie (lub nieistnienie) Boga to naukowy fakt wiążący się z kształtem Wszechświata, to fakt o statusie empirycznym, rozstrzygalnym w praktyce albo przynajmniej w kategoriach pryncypialnych.</a:t>
            </a:r>
            <a:r>
              <a:rPr lang="pl-PL" sz="2000" dirty="0"/>
              <a:t> (Dawkins)</a:t>
            </a:r>
            <a:endParaRPr lang="pl-PL" sz="1900" dirty="0"/>
          </a:p>
        </p:txBody>
      </p:sp>
      <p:pic>
        <p:nvPicPr>
          <p:cNvPr id="4" name="Picture 2" descr="Znalezione obrazy dla zapytania: Bóg urojony&quot;">
            <a:extLst>
              <a:ext uri="{FF2B5EF4-FFF2-40B4-BE49-F238E27FC236}">
                <a16:creationId xmlns:a16="http://schemas.microsoft.com/office/drawing/2014/main" id="{F650DA37-E709-4654-9A26-0ABFA6E61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8288" y="2515147"/>
            <a:ext cx="2705138" cy="384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6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Formy współczesnego ateizmu</a:t>
            </a:r>
          </a:p>
        </p:txBody>
      </p:sp>
      <p:sp>
        <p:nvSpPr>
          <p:cNvPr id="3" name="Symbol zastępczy zawartości 2"/>
          <p:cNvSpPr>
            <a:spLocks noGrp="1"/>
          </p:cNvSpPr>
          <p:nvPr>
            <p:ph idx="1"/>
          </p:nvPr>
        </p:nvSpPr>
        <p:spPr>
          <a:xfrm>
            <a:off x="448233" y="2266802"/>
            <a:ext cx="9114511" cy="4450192"/>
          </a:xfrm>
        </p:spPr>
        <p:txBody>
          <a:bodyPr>
            <a:noAutofit/>
          </a:bodyPr>
          <a:lstStyle/>
          <a:p>
            <a:pPr lvl="0" algn="just"/>
            <a:r>
              <a:rPr lang="pl-PL" sz="2000" u="sng" dirty="0"/>
              <a:t>Bóg jest projekcją człowieka, a jeśli projekcja została rozpoznana, można z niej zrezygnować. Dostrzegamy tu przekonanie, że to człowiek jest istotą boską, która wymyśliła Boga, jako personifikację swych pragnień, odpowiedź na własne lęki czy zaspokojenie potrzeb. </a:t>
            </a:r>
          </a:p>
          <a:p>
            <a:pPr marL="0" indent="0" algn="just">
              <a:buNone/>
            </a:pPr>
            <a:endParaRPr lang="pl-PL" sz="2000" dirty="0"/>
          </a:p>
          <a:p>
            <a:pPr marL="0" indent="0" algn="just">
              <a:buNone/>
            </a:pPr>
            <a:r>
              <a:rPr lang="pl-PL" sz="2000" i="1" dirty="0"/>
              <a:t>Jaki mamy pożytek z wiedzy bogów, jeśli się nią z nami nie dzielą? Jak można by komunikować się z bogami? Nasi przodkowie wpadli (za życia!) na wyjątkowo pomysłowe rozwiązanie: wróżbiarstwo. (…) mogło [ono] stawać się coraz bardziej popularne po prostu dlatego, że tym, którzy je zastosowali, jego efekty tak się podobały, że potem czynili to wielokrotnie, inni zaś zaczęli ich naśladować, i w ten sposób wróżenie zyskało status czegoś, co trzeba robić, mimo że właściwie nikt nie wiedział dlaczego. </a:t>
            </a:r>
            <a:r>
              <a:rPr lang="pl-PL" sz="2000" dirty="0"/>
              <a:t>(Dennett)</a:t>
            </a:r>
          </a:p>
        </p:txBody>
      </p:sp>
      <p:pic>
        <p:nvPicPr>
          <p:cNvPr id="12290" name="Picture 2" descr="Znalezione obrazy dla zapytania: daniel dennett religia jako&quot;">
            <a:extLst>
              <a:ext uri="{FF2B5EF4-FFF2-40B4-BE49-F238E27FC236}">
                <a16:creationId xmlns:a16="http://schemas.microsoft.com/office/drawing/2014/main" id="{A9364C71-EC2F-4BCE-980D-45F7E811D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678" y="2825023"/>
            <a:ext cx="24003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07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6" presetClass="entr" presetSubtype="21" fill="hold" nodeType="withEffect">
                                  <p:stCondLst>
                                    <p:cond delay="0"/>
                                  </p:stCondLst>
                                  <p:childTnLst>
                                    <p:set>
                                      <p:cBhvr>
                                        <p:cTn id="12" dur="1" fill="hold">
                                          <p:stCondLst>
                                            <p:cond delay="0"/>
                                          </p:stCondLst>
                                        </p:cTn>
                                        <p:tgtEl>
                                          <p:spTgt spid="12290"/>
                                        </p:tgtEl>
                                        <p:attrNameLst>
                                          <p:attrName>style.visibility</p:attrName>
                                        </p:attrNameLst>
                                      </p:cBhvr>
                                      <p:to>
                                        <p:strVal val="visible"/>
                                      </p:to>
                                    </p:set>
                                    <p:animEffect transition="in" filter="barn(inVertical)">
                                      <p:cBhvr>
                                        <p:cTn id="13"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Formy współczesnego ateizmu</a:t>
            </a:r>
          </a:p>
        </p:txBody>
      </p:sp>
      <p:sp>
        <p:nvSpPr>
          <p:cNvPr id="3" name="Symbol zastępczy zawartości 2"/>
          <p:cNvSpPr>
            <a:spLocks noGrp="1"/>
          </p:cNvSpPr>
          <p:nvPr>
            <p:ph idx="1"/>
          </p:nvPr>
        </p:nvSpPr>
        <p:spPr>
          <a:xfrm>
            <a:off x="366146" y="2275586"/>
            <a:ext cx="9820441" cy="4467046"/>
          </a:xfrm>
        </p:spPr>
        <p:txBody>
          <a:bodyPr>
            <a:noAutofit/>
          </a:bodyPr>
          <a:lstStyle/>
          <a:p>
            <a:pPr lvl="0" algn="just"/>
            <a:r>
              <a:rPr lang="pl-PL" sz="2000" u="sng" dirty="0"/>
              <a:t>Człowiek rozwinął się z królestwa zwierząt, więc nie potrzebuje stworzyciela. Ateiści są przekonani, że istnieje konflikt między biblijnym opisem stworzenia a teorią ewolucji. Stoją na stanowisku, że należy odrzucić wizję Boga stojącego za początkiem życia i świata. Uważają, że przyjmowanie hipotezy o „Projektancie świata” nic nie wyjaśnia, a jedynie rodzi pytanie: kto zaprojektował owego Projektanta?</a:t>
            </a:r>
          </a:p>
          <a:p>
            <a:pPr marL="0" indent="0" algn="just">
              <a:buNone/>
            </a:pPr>
            <a:r>
              <a:rPr lang="pl-PL" sz="1900" i="1" dirty="0"/>
              <a:t>Potrzebny nam «żuraw», a nie «hak z nieba», gdyż tylko żuraw może sobie poradzić ze stopniowym i możliwym przejściem od prostoty do nieprawdopodobnej w każdym innym przypadku złożoności. Jak dotąd, najbardziej pomysłowym i najsilniejszym zarazem żurawiem jest darwinowska ewolucja przez dobór naturalny Darwin i jego następcy zdołali pokazać, w jaki sposób żyjące organizmy mogły w procesie stopniowych i powolnych zmian wyewoluować od prostszych przodków. Dziś możemy już zupełnie bezpiecznie stwierdzić, że złudzenie projektu żywych istot jest niczym więcej niż… złudzeniem właśnie. </a:t>
            </a:r>
            <a:r>
              <a:rPr lang="pl-PL" sz="1900" dirty="0"/>
              <a:t>(Dawkins)</a:t>
            </a:r>
          </a:p>
        </p:txBody>
      </p:sp>
      <p:pic>
        <p:nvPicPr>
          <p:cNvPr id="4" name="Picture 2" descr="Znalezione obrazy dla zapytania: Bóg urojony&quot;">
            <a:extLst>
              <a:ext uri="{FF2B5EF4-FFF2-40B4-BE49-F238E27FC236}">
                <a16:creationId xmlns:a16="http://schemas.microsoft.com/office/drawing/2014/main" id="{B12E484E-592F-4744-80A7-3CB9467E7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4774" y="3179036"/>
            <a:ext cx="1777430" cy="2524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90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Formy współczesnego ateizmu</a:t>
            </a:r>
          </a:p>
        </p:txBody>
      </p:sp>
      <p:sp>
        <p:nvSpPr>
          <p:cNvPr id="3" name="Symbol zastępczy zawartości 2"/>
          <p:cNvSpPr>
            <a:spLocks noGrp="1"/>
          </p:cNvSpPr>
          <p:nvPr>
            <p:ph idx="1"/>
          </p:nvPr>
        </p:nvSpPr>
        <p:spPr>
          <a:xfrm>
            <a:off x="395997" y="2309530"/>
            <a:ext cx="9970052" cy="4456092"/>
          </a:xfrm>
        </p:spPr>
        <p:txBody>
          <a:bodyPr>
            <a:noAutofit/>
          </a:bodyPr>
          <a:lstStyle/>
          <a:p>
            <a:pPr lvl="0" algn="just"/>
            <a:r>
              <a:rPr lang="pl-PL" sz="2000" u="sng" dirty="0"/>
              <a:t>W świecie jest nieskończenie wiele cierpienia, co czyni śmiesznym wszelką wiarę w Boga. Nie można utrzymywać, że jest dobry i miłosierny Bóg, gdy widzi się zło i niezawiniony ból ludzi i zwierząt. Przekonanie o Bożej Opatrzności jest absurdalne, ponieważ jej nie doświadczamy, a nauka wyjaśnia wszystko to, co nazywamy cudami.</a:t>
            </a:r>
          </a:p>
          <a:p>
            <a:pPr marL="0" indent="0" algn="just">
              <a:buNone/>
            </a:pPr>
            <a:r>
              <a:rPr lang="pl-PL" sz="2000" i="1" dirty="0"/>
              <a:t>…jeśli przyjmie się proste założenie, oparte na absolutnie pewnej wiedzy, że żyjemy na planecie, która nieustannie się wychładza, ma stopione jądro, fałduje i pęka w obrębie zewnętrznej skorupy, cechuje się burzliwymi zjawiskami atmosferycznymi, to nie ma żadnej potrzeby, by odczuwać jakikolwiek niepokój. Wszystko zostało już wytłumaczone. Nie jestem w stanie pojąć, dlaczego ludzie religijni i pobożni z taką niechęcią to przyznają. W ten sposób uwolniliby się od zadawanych nadaremnie pytań o to, dlaczego Bóg pozwala na tak wielkie cierpienia. Najwidoczniej jednak ten dyskomfort jest małą ceną, jaką płacą za utrzymywanie przy życiu mitu o boskiej interwencji. </a:t>
            </a:r>
            <a:r>
              <a:rPr lang="pl-PL" sz="2000" dirty="0"/>
              <a:t>(Hitchens)</a:t>
            </a:r>
          </a:p>
        </p:txBody>
      </p:sp>
      <p:pic>
        <p:nvPicPr>
          <p:cNvPr id="14338" name="Picture 2" descr="Znalezione obrazy dla zapytania: hitchens christopher bóg nie jest&quot;">
            <a:extLst>
              <a:ext uri="{FF2B5EF4-FFF2-40B4-BE49-F238E27FC236}">
                <a16:creationId xmlns:a16="http://schemas.microsoft.com/office/drawing/2014/main" id="{8364E362-25C4-4A13-B9E2-8A6F1E581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5689" y="3093578"/>
            <a:ext cx="1521151" cy="2175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5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14338"/>
                                        </p:tgtEl>
                                        <p:attrNameLst>
                                          <p:attrName>style.visibility</p:attrName>
                                        </p:attrNameLst>
                                      </p:cBhvr>
                                      <p:to>
                                        <p:strVal val="visible"/>
                                      </p:to>
                                    </p:set>
                                    <p:animEffect transition="in" filter="fade">
                                      <p:cBhvr>
                                        <p:cTn id="1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Formy współczesnego ateizmu</a:t>
            </a:r>
          </a:p>
        </p:txBody>
      </p:sp>
      <p:sp>
        <p:nvSpPr>
          <p:cNvPr id="3" name="Symbol zastępczy zawartości 2"/>
          <p:cNvSpPr>
            <a:spLocks noGrp="1"/>
          </p:cNvSpPr>
          <p:nvPr>
            <p:ph idx="1"/>
          </p:nvPr>
        </p:nvSpPr>
        <p:spPr>
          <a:xfrm>
            <a:off x="438966" y="2249829"/>
            <a:ext cx="10593656" cy="4591079"/>
          </a:xfrm>
        </p:spPr>
        <p:txBody>
          <a:bodyPr>
            <a:noAutofit/>
          </a:bodyPr>
          <a:lstStyle/>
          <a:p>
            <a:pPr lvl="0" algn="just"/>
            <a:r>
              <a:rPr lang="pl-PL" u="sng" dirty="0"/>
              <a:t>Obserwowane wśród ludzi dobro można wytłumaczyć za pomocą teorii ewolucji, dostrzegamy bowiem takie zachowania i zdolność do poświęceń także w świecie zwierząt. Postawy te są wynikiem doboru naturalnego. Z jednej strony, nie potrzebujemy więc Boga, by być dobrymi. Z drugiej strony, religie wnoszą do świata zło i przemoc, więc są niebezpieczne. Analiza przypadków przestępstw pozwala dostrzec religijną motywację u wielu osób dopuszczających się takich działań. Dodatkowo, wiele wymagań wynikających z systemu wierzeń jest niehumanitarnych i szkodliwych (np. blokowanie różnych inicjatyw medycznych, zakaz antykoncepcji, okaleczanie dzieci przez obrzezanie itd.). </a:t>
            </a:r>
          </a:p>
          <a:p>
            <a:pPr marL="0" indent="0" algn="just">
              <a:buNone/>
            </a:pPr>
            <a:r>
              <a:rPr lang="pl-PL" i="1" dirty="0"/>
              <a:t>Taka sytuacja czyni co najmniej niemożliwym wysunięcie argumentu, że za sprawą religii ludzie postępują z większą dobrocią lub w sposób bardziej cywilizowany. Im przestępca jest bardziej niegodziwy, tym bardziej pobożny i rozmodlony się okazuje. (…) prawdopodobieństwo, że osoba, która popełniła przestępstwo, «wyznaje jakąś wiarę», jest bliskie stu procentom, natomiast szansa, że osoba religijna i wierząca kieruje się w uczynkach zasadami humanitaryzmu i skromności, jest zbliżone do szans wypadnięcia orła lub reszki przy rzucie monetą. </a:t>
            </a:r>
            <a:r>
              <a:rPr lang="pl-PL" dirty="0"/>
              <a:t>(Hitchens)</a:t>
            </a:r>
          </a:p>
        </p:txBody>
      </p:sp>
      <p:pic>
        <p:nvPicPr>
          <p:cNvPr id="16386" name="Picture 2" descr="Znalezione obrazy dla zapytania: hitchens christopher bóg nie jest&quot;">
            <a:extLst>
              <a:ext uri="{FF2B5EF4-FFF2-40B4-BE49-F238E27FC236}">
                <a16:creationId xmlns:a16="http://schemas.microsoft.com/office/drawing/2014/main" id="{9871522B-DC52-4FCA-B26F-9F2498F02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6463" y="3657600"/>
            <a:ext cx="1002270" cy="1433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50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16386"/>
                                        </p:tgtEl>
                                        <p:attrNameLst>
                                          <p:attrName>style.visibility</p:attrName>
                                        </p:attrNameLst>
                                      </p:cBhvr>
                                      <p:to>
                                        <p:strVal val="visible"/>
                                      </p:to>
                                    </p:set>
                                    <p:animEffect transition="in" filter="fade">
                                      <p:cBhvr>
                                        <p:cTn id="19"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Formy współczesnego ateizmu</a:t>
            </a:r>
          </a:p>
        </p:txBody>
      </p:sp>
      <p:sp>
        <p:nvSpPr>
          <p:cNvPr id="3" name="Symbol zastępczy zawartości 2"/>
          <p:cNvSpPr>
            <a:spLocks noGrp="1"/>
          </p:cNvSpPr>
          <p:nvPr>
            <p:ph idx="1"/>
          </p:nvPr>
        </p:nvSpPr>
        <p:spPr>
          <a:xfrm>
            <a:off x="555115" y="2343833"/>
            <a:ext cx="7495023" cy="4133879"/>
          </a:xfrm>
        </p:spPr>
        <p:txBody>
          <a:bodyPr>
            <a:noAutofit/>
          </a:bodyPr>
          <a:lstStyle/>
          <a:p>
            <a:pPr lvl="0"/>
            <a:r>
              <a:rPr lang="pl-PL" sz="2000" u="sng" dirty="0"/>
              <a:t>Biblijny obraz Boga jest prymitywny i odrażający, więc trzeba bronić szczególnie dzieci przed indoktrynacją religijną.</a:t>
            </a:r>
          </a:p>
          <a:p>
            <a:pPr lvl="0"/>
            <a:endParaRPr lang="pl-PL" sz="2000" dirty="0"/>
          </a:p>
          <a:p>
            <a:pPr marL="0" indent="0" algn="just">
              <a:buNone/>
            </a:pPr>
            <a:r>
              <a:rPr lang="pl-PL" sz="2000" i="1" dirty="0"/>
              <a:t>Bóg Starego Testamentu to chyba jeden z najmniej sympatycznych bohaterów literackich: zawistny (i dumny z tego), małostkowy i niesprawiedliwy typ, z manią na punkcie kontrolowania innych i niezdolny do wybaczania, mściwy i żądny krwi zwolennik czystek etnicznych, mizogin, homofob i rasista, dzieciobójca o skłonnościach ludobójczych (oraz morderca własnych dzieci przy okazji), nieznośny megaloman, kapryśny i złośliwy tyran. </a:t>
            </a:r>
            <a:r>
              <a:rPr lang="pl-PL" sz="2000" dirty="0"/>
              <a:t>(Dawkins)</a:t>
            </a:r>
          </a:p>
        </p:txBody>
      </p:sp>
      <p:pic>
        <p:nvPicPr>
          <p:cNvPr id="4" name="Picture 2" descr="Znalezione obrazy dla zapytania: Bóg urojony&quot;">
            <a:extLst>
              <a:ext uri="{FF2B5EF4-FFF2-40B4-BE49-F238E27FC236}">
                <a16:creationId xmlns:a16="http://schemas.microsoft.com/office/drawing/2014/main" id="{367A76B8-3E4A-430F-9AC8-4E0B8932D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7651" y="2948299"/>
            <a:ext cx="2073336" cy="2945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72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Formy współczesnego ateizmu</a:t>
            </a:r>
          </a:p>
        </p:txBody>
      </p:sp>
      <p:sp>
        <p:nvSpPr>
          <p:cNvPr id="3" name="Symbol zastępczy zawartości 2"/>
          <p:cNvSpPr>
            <a:spLocks noGrp="1"/>
          </p:cNvSpPr>
          <p:nvPr>
            <p:ph idx="1"/>
          </p:nvPr>
        </p:nvSpPr>
        <p:spPr>
          <a:xfrm>
            <a:off x="512748" y="2305317"/>
            <a:ext cx="8827805" cy="4471498"/>
          </a:xfrm>
        </p:spPr>
        <p:txBody>
          <a:bodyPr>
            <a:noAutofit/>
          </a:bodyPr>
          <a:lstStyle/>
          <a:p>
            <a:pPr lvl="0" algn="just"/>
            <a:r>
              <a:rPr lang="pl-PL" sz="2000" u="sng" dirty="0"/>
              <a:t>Spojrzenie na tamten świat zniechęca do zmiany tego. W religiach dominuje przekonanie, że najważniejsze jest niebo, co sprawia, że wierzący traktują większość aspektów ziemskiego życia z pogardą. Nie dbają o ulepszanie własnego środowiska, a wręcz gardzą nim, motywując swoją postawę walką z tym, co światowe. </a:t>
            </a:r>
          </a:p>
          <a:p>
            <a:pPr marL="0" indent="0" algn="just">
              <a:buNone/>
            </a:pPr>
            <a:r>
              <a:rPr lang="pl-PL" sz="2000" i="1" dirty="0"/>
              <a:t>Uwzględniając przy tym konieczny aspekt zbiorowego myślenia, religia wypatruje destrukcji tego świata. Nie używam tu słowa «wypatruje» w dosłownym, eschatologicznym sensie przewidywania tego końca. Mam raczej na myśli jawne bądź też skrywane pragnienia, by taki koniec nastąpił. Być może w połowie świadoma, że niepoparte dowodami argumenty nie są całkowicie przekonujące, i być może nie do końca pewna co do własnego, chciwego gromadzenia doczesnej władzy i majątku, religia nigdy nie przestała obwieszczać apokalipsy oraz dnia Sądu Ostatecznego. </a:t>
            </a:r>
            <a:r>
              <a:rPr lang="pl-PL" sz="2000" dirty="0"/>
              <a:t>(Hitchens)</a:t>
            </a:r>
          </a:p>
        </p:txBody>
      </p:sp>
      <p:pic>
        <p:nvPicPr>
          <p:cNvPr id="4" name="Picture 2" descr="Znalezione obrazy dla zapytania: hitchens christopher bóg nie jest&quot;">
            <a:extLst>
              <a:ext uri="{FF2B5EF4-FFF2-40B4-BE49-F238E27FC236}">
                <a16:creationId xmlns:a16="http://schemas.microsoft.com/office/drawing/2014/main" id="{BD8E6D26-7F09-4DC9-9E28-983325A683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8201" y="3136306"/>
            <a:ext cx="2110812" cy="3018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49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Istnienie Boga</a:t>
            </a:r>
          </a:p>
        </p:txBody>
      </p:sp>
      <p:sp>
        <p:nvSpPr>
          <p:cNvPr id="3" name="Symbol zastępczy zawartości 2"/>
          <p:cNvSpPr>
            <a:spLocks noGrp="1"/>
          </p:cNvSpPr>
          <p:nvPr>
            <p:ph idx="1"/>
          </p:nvPr>
        </p:nvSpPr>
        <p:spPr>
          <a:xfrm>
            <a:off x="521294" y="2279680"/>
            <a:ext cx="9203820" cy="4578320"/>
          </a:xfrm>
        </p:spPr>
        <p:txBody>
          <a:bodyPr>
            <a:noAutofit/>
          </a:bodyPr>
          <a:lstStyle/>
          <a:p>
            <a:pPr algn="just"/>
            <a:r>
              <a:rPr lang="pl-PL" sz="2000" dirty="0"/>
              <a:t>Poszerzmy na koniec zagadnienie przedmiotu wiary. Spróbujmy więc odpowiedzieć na pytanie: </a:t>
            </a:r>
            <a:r>
              <a:rPr lang="pl-PL" sz="2000" b="1" dirty="0"/>
              <a:t>co pozostaje z religii, gdy zastosuje się metody naukowe</a:t>
            </a:r>
            <a:r>
              <a:rPr lang="pl-PL" sz="2000" dirty="0"/>
              <a:t>?</a:t>
            </a:r>
          </a:p>
          <a:p>
            <a:pPr algn="just"/>
            <a:r>
              <a:rPr lang="pl-PL" sz="2000" dirty="0"/>
              <a:t>Ateiści są pewni, że </a:t>
            </a:r>
            <a:r>
              <a:rPr lang="pl-PL" sz="2000" b="1" dirty="0"/>
              <a:t>próżno szukać Boga</a:t>
            </a:r>
            <a:r>
              <a:rPr lang="pl-PL" sz="2000" dirty="0"/>
              <a:t>, który miałby jakikolwiek udział w kształtowaniu świata materialnego. Wszechświat jest bowiem możliwy do przynajmniej częściowego wyjaśnienia za pomocą mechanizmu ewolucji. Dawkins prowadzi następujący tok myślowy:</a:t>
            </a:r>
          </a:p>
          <a:p>
            <a:pPr lvl="1" algn="just"/>
            <a:r>
              <a:rPr lang="pl-PL" sz="2000" dirty="0"/>
              <a:t>Największym wyzwaniem dla nauki jest wyjaśnienie </a:t>
            </a:r>
            <a:r>
              <a:rPr lang="pl-PL" sz="2000" b="1" dirty="0"/>
              <a:t>złożoności świata</a:t>
            </a:r>
          </a:p>
          <a:p>
            <a:pPr lvl="1" algn="just"/>
            <a:r>
              <a:rPr lang="pl-PL" sz="2000" dirty="0"/>
              <a:t>Pierwszą myślą/pokusą jest dostrzeganie w świecie </a:t>
            </a:r>
            <a:r>
              <a:rPr lang="pl-PL" sz="2000" b="1" dirty="0"/>
              <a:t>projektu </a:t>
            </a:r>
            <a:br>
              <a:rPr lang="pl-PL" sz="2000" b="1" dirty="0"/>
            </a:br>
            <a:r>
              <a:rPr lang="pl-PL" sz="2000" b="1" dirty="0"/>
              <a:t>i projektanta</a:t>
            </a:r>
          </a:p>
          <a:p>
            <a:pPr lvl="1" algn="just"/>
            <a:r>
              <a:rPr lang="pl-PL" sz="2000" dirty="0"/>
              <a:t>Zastosowanie takiej hipotezy powoduje pytanie o </a:t>
            </a:r>
            <a:r>
              <a:rPr lang="pl-PL" sz="2000" b="1" dirty="0"/>
              <a:t>projektanta </a:t>
            </a:r>
            <a:r>
              <a:rPr lang="pl-PL" sz="2000" b="1" dirty="0" err="1"/>
              <a:t>projektanta</a:t>
            </a:r>
            <a:endParaRPr lang="pl-PL" sz="2000" b="1" dirty="0"/>
          </a:p>
        </p:txBody>
      </p:sp>
      <p:pic>
        <p:nvPicPr>
          <p:cNvPr id="17414" name="Picture 6" descr="Znalezione obrazy dla zapytania: god creator&quot;">
            <a:extLst>
              <a:ext uri="{FF2B5EF4-FFF2-40B4-BE49-F238E27FC236}">
                <a16:creationId xmlns:a16="http://schemas.microsoft.com/office/drawing/2014/main" id="{102C837C-65B3-48C1-9EB3-A7D717033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3278" y="3429000"/>
            <a:ext cx="2080611" cy="155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77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7414"/>
                                        </p:tgtEl>
                                        <p:attrNameLst>
                                          <p:attrName>style.visibility</p:attrName>
                                        </p:attrNameLst>
                                      </p:cBhvr>
                                      <p:to>
                                        <p:strVal val="visible"/>
                                      </p:to>
                                    </p:set>
                                    <p:animEffect transition="in" filter="fade">
                                      <p:cBhvr>
                                        <p:cTn id="15" dur="500"/>
                                        <p:tgtEl>
                                          <p:spTgt spid="17414"/>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ircle(in)">
                                      <p:cBhvr>
                                        <p:cTn id="25" dur="20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circle(in)">
                                      <p:cBhvr>
                                        <p:cTn id="3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Istnienie Boga</a:t>
            </a:r>
          </a:p>
        </p:txBody>
      </p:sp>
      <p:sp>
        <p:nvSpPr>
          <p:cNvPr id="3" name="Symbol zastępczy zawartości 2"/>
          <p:cNvSpPr>
            <a:spLocks noGrp="1"/>
          </p:cNvSpPr>
          <p:nvPr>
            <p:ph idx="1"/>
          </p:nvPr>
        </p:nvSpPr>
        <p:spPr>
          <a:xfrm>
            <a:off x="461473" y="2313862"/>
            <a:ext cx="7178467" cy="4314423"/>
          </a:xfrm>
        </p:spPr>
        <p:txBody>
          <a:bodyPr>
            <a:noAutofit/>
          </a:bodyPr>
          <a:lstStyle/>
          <a:p>
            <a:pPr algn="just"/>
            <a:r>
              <a:rPr lang="pl-PL" sz="2000" b="1" dirty="0"/>
              <a:t>Jeśli przyjmiemy, że projektant jest odwieczny, dlaczego nie przyjąć, że świat jest odwieczny? </a:t>
            </a:r>
            <a:r>
              <a:rPr lang="pl-PL" sz="2000" dirty="0"/>
              <a:t>Mielibyśmy jedną nieprawdopodobną hipotezę mniej. Przyjęcie tezy o istnieniu Boga nic więc nie wyjaśnia, a niepotrzebnie dodaje dodatkową hipotezę</a:t>
            </a:r>
          </a:p>
          <a:p>
            <a:pPr algn="just"/>
            <a:r>
              <a:rPr lang="pl-PL" sz="2000" dirty="0"/>
              <a:t>Jak dotąd, najsilniejszą jest </a:t>
            </a:r>
            <a:r>
              <a:rPr lang="pl-PL" sz="2000" b="1" dirty="0"/>
              <a:t>teoria ewolucji przez dobór naturalny</a:t>
            </a:r>
            <a:r>
              <a:rPr lang="pl-PL" sz="2000" dirty="0"/>
              <a:t>, która już została w takim stopniu potwierdzona, że – z jednej strony – kreacjonizm jest nie do utrzymania, a z drugiej, nie musimy wierzyć </a:t>
            </a:r>
            <a:br>
              <a:rPr lang="pl-PL" sz="2000" dirty="0"/>
            </a:br>
            <a:r>
              <a:rPr lang="pl-PL" sz="2000" dirty="0"/>
              <a:t>w ślepy przypadek.</a:t>
            </a:r>
          </a:p>
          <a:p>
            <a:pPr algn="just"/>
            <a:r>
              <a:rPr lang="pl-PL" sz="2000" dirty="0"/>
              <a:t>Konkluzja: </a:t>
            </a:r>
            <a:r>
              <a:rPr lang="pl-PL" sz="2000" b="1" dirty="0"/>
              <a:t>tylko ewolucja jest w stanie wyjaśnić świat</a:t>
            </a:r>
            <a:r>
              <a:rPr lang="pl-PL" sz="2000" dirty="0"/>
              <a:t>.</a:t>
            </a:r>
          </a:p>
        </p:txBody>
      </p:sp>
      <p:pic>
        <p:nvPicPr>
          <p:cNvPr id="20482" name="Picture 2" descr="Znalezione obrazy dla zapytania: creationism and evolutionism&quot;">
            <a:extLst>
              <a:ext uri="{FF2B5EF4-FFF2-40B4-BE49-F238E27FC236}">
                <a16:creationId xmlns:a16="http://schemas.microsoft.com/office/drawing/2014/main" id="{A8ECCF0D-BB70-431F-BC1C-2154630B1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7669" y="3172556"/>
            <a:ext cx="4373832" cy="2711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29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482"/>
                                        </p:tgtEl>
                                        <p:attrNameLst>
                                          <p:attrName>style.visibility</p:attrName>
                                        </p:attrNameLst>
                                      </p:cBhvr>
                                      <p:to>
                                        <p:strVal val="visible"/>
                                      </p:to>
                                    </p:set>
                                    <p:animEffect transition="in" filter="fade">
                                      <p:cBhvr>
                                        <p:cTn id="10" dur="500"/>
                                        <p:tgtEl>
                                          <p:spTgt spid="2048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1)">
                                      <p:cBhvr>
                                        <p:cTn id="2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Istnienie Boga</a:t>
            </a:r>
          </a:p>
        </p:txBody>
      </p:sp>
      <p:sp>
        <p:nvSpPr>
          <p:cNvPr id="3" name="Symbol zastępczy zawartości 2"/>
          <p:cNvSpPr>
            <a:spLocks noGrp="1"/>
          </p:cNvSpPr>
          <p:nvPr>
            <p:ph idx="1"/>
          </p:nvPr>
        </p:nvSpPr>
        <p:spPr>
          <a:xfrm>
            <a:off x="581114" y="2279679"/>
            <a:ext cx="7118647" cy="4314423"/>
          </a:xfrm>
        </p:spPr>
        <p:txBody>
          <a:bodyPr>
            <a:noAutofit/>
          </a:bodyPr>
          <a:lstStyle/>
          <a:p>
            <a:pPr algn="just"/>
            <a:r>
              <a:rPr lang="pl-PL" sz="2000" dirty="0"/>
              <a:t>Jeśli Bóg nie jest tym, który pomaga wyjaśnić świat, pozostaje hipoteza, że jest On </a:t>
            </a:r>
            <a:r>
              <a:rPr lang="pl-PL" sz="2000" b="1" dirty="0"/>
              <a:t>strażnikiem moralności</a:t>
            </a:r>
            <a:r>
              <a:rPr lang="pl-PL" sz="2000" dirty="0"/>
              <a:t>. </a:t>
            </a:r>
          </a:p>
          <a:p>
            <a:pPr algn="just"/>
            <a:r>
              <a:rPr lang="pl-PL" sz="2000" dirty="0"/>
              <a:t>Można by przyjąć taką hipotezę, ale – jak pisze </a:t>
            </a:r>
            <a:r>
              <a:rPr lang="pl-PL" sz="2000" dirty="0" err="1"/>
              <a:t>Stenger</a:t>
            </a:r>
            <a:r>
              <a:rPr lang="pl-PL" sz="2000" dirty="0"/>
              <a:t> – religia „</a:t>
            </a:r>
            <a:r>
              <a:rPr lang="pl-PL" sz="2000" i="1" dirty="0"/>
              <a:t>wspierała niewolnictwo, ucisk kobiet, czystki etniczne, poddaństwo, boże prawa królów, wydobywanie zeznań za pomocą tortur. Sprzeciwiała się środkom znieczulającym, elektryczności, urządzeniom sanitarnym, szczepieniom, jedzeniu mięsa w piątek i kontroli urodzeń.</a:t>
            </a:r>
            <a:endParaRPr lang="pl-PL" sz="2000" dirty="0"/>
          </a:p>
          <a:p>
            <a:pPr algn="just"/>
            <a:r>
              <a:rPr lang="pl-PL" sz="2000" dirty="0"/>
              <a:t>Z drugiej strony, nie potrzeba być religijnym, by żyć w sposób godny, nie kłamać, nie mordować i nie kraść.</a:t>
            </a:r>
          </a:p>
        </p:txBody>
      </p:sp>
      <p:pic>
        <p:nvPicPr>
          <p:cNvPr id="1026" name="Picture 2" descr="Znalezione obrazy dla zapytania: dekalog&quot;">
            <a:extLst>
              <a:ext uri="{FF2B5EF4-FFF2-40B4-BE49-F238E27FC236}">
                <a16:creationId xmlns:a16="http://schemas.microsoft.com/office/drawing/2014/main" id="{D667834E-DA89-4E72-AFD5-DDA400CAF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7588" y="2327346"/>
            <a:ext cx="2196270" cy="1647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Znalezione obrazy dla zapytania: ateiści&quot;">
            <a:extLst>
              <a:ext uri="{FF2B5EF4-FFF2-40B4-BE49-F238E27FC236}">
                <a16:creationId xmlns:a16="http://schemas.microsoft.com/office/drawing/2014/main" id="{E8A0870A-DB4E-4EBB-9F9B-1B2B959F4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8290" y="4067797"/>
            <a:ext cx="3255224" cy="245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48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45"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anim calcmode="lin" valueType="num">
                                      <p:cBhvr>
                                        <p:cTn id="11" dur="2000" fill="hold"/>
                                        <p:tgtEl>
                                          <p:spTgt spid="1026"/>
                                        </p:tgtEl>
                                        <p:attrNameLst>
                                          <p:attrName>ppt_w</p:attrName>
                                        </p:attrNameLst>
                                      </p:cBhvr>
                                      <p:tavLst>
                                        <p:tav tm="0" fmla="#ppt_w*sin(2.5*pi*$)">
                                          <p:val>
                                            <p:fltVal val="0"/>
                                          </p:val>
                                        </p:tav>
                                        <p:tav tm="100000">
                                          <p:val>
                                            <p:fltVal val="1"/>
                                          </p:val>
                                        </p:tav>
                                      </p:tavLst>
                                    </p:anim>
                                    <p:anim calcmode="lin" valueType="num">
                                      <p:cBhvr>
                                        <p:cTn id="12"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randombar(horizontal)">
                                      <p:cBhvr>
                                        <p:cTn id="20" dur="500"/>
                                        <p:tgtEl>
                                          <p:spTgt spid="102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Istnienie Boga</a:t>
            </a:r>
          </a:p>
        </p:txBody>
      </p:sp>
      <p:sp>
        <p:nvSpPr>
          <p:cNvPr id="3" name="Symbol zastępczy zawartości 2"/>
          <p:cNvSpPr>
            <a:spLocks noGrp="1"/>
          </p:cNvSpPr>
          <p:nvPr>
            <p:ph idx="1"/>
          </p:nvPr>
        </p:nvSpPr>
        <p:spPr>
          <a:xfrm>
            <a:off x="589660" y="2999574"/>
            <a:ext cx="6178609" cy="3158692"/>
          </a:xfrm>
        </p:spPr>
        <p:txBody>
          <a:bodyPr>
            <a:noAutofit/>
          </a:bodyPr>
          <a:lstStyle/>
          <a:p>
            <a:pPr algn="just"/>
            <a:r>
              <a:rPr lang="pl-PL" sz="2000" dirty="0"/>
              <a:t>Hipoteza Boga nie ma więc dziś sensu. </a:t>
            </a:r>
          </a:p>
          <a:p>
            <a:pPr algn="just"/>
            <a:r>
              <a:rPr lang="pl-PL" sz="2000" b="1" dirty="0"/>
              <a:t>Dlaczego</a:t>
            </a:r>
            <a:r>
              <a:rPr lang="pl-PL" sz="2000" dirty="0"/>
              <a:t> więc – skoro to takie jasne </a:t>
            </a:r>
            <a:br>
              <a:rPr lang="pl-PL" sz="2000" dirty="0"/>
            </a:br>
            <a:r>
              <a:rPr lang="pl-PL" sz="2000" dirty="0"/>
              <a:t>i czytelne – </a:t>
            </a:r>
            <a:r>
              <a:rPr lang="pl-PL" sz="2000" b="1" dirty="0"/>
              <a:t>wciąż jest tyle osób religijnych?</a:t>
            </a:r>
          </a:p>
          <a:p>
            <a:pPr algn="just"/>
            <a:r>
              <a:rPr lang="pl-PL" sz="2000" dirty="0"/>
              <a:t>Ponieważ otrzymaliśmy ją w </a:t>
            </a:r>
            <a:r>
              <a:rPr lang="pl-PL" sz="2000" b="1" dirty="0"/>
              <a:t>spadku po przodkach </a:t>
            </a:r>
            <a:r>
              <a:rPr lang="pl-PL" sz="2000" dirty="0"/>
              <a:t>i nie potrafimy się wyzwolić. Niektóre elementy wierzeń pomagały same w sobie, a inne stanowiły element szerszego systemu – wspierały postawy i zachowania. </a:t>
            </a:r>
          </a:p>
        </p:txBody>
      </p:sp>
      <p:pic>
        <p:nvPicPr>
          <p:cNvPr id="2050" name="Picture 2" descr="Znalezione obrazy dla zapytania: dziedziczenie wiary&quot;">
            <a:extLst>
              <a:ext uri="{FF2B5EF4-FFF2-40B4-BE49-F238E27FC236}">
                <a16:creationId xmlns:a16="http://schemas.microsoft.com/office/drawing/2014/main" id="{9336DE9B-0962-4296-A32F-A84D61B50D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185"/>
          <a:stretch/>
        </p:blipFill>
        <p:spPr bwMode="auto">
          <a:xfrm>
            <a:off x="7230281" y="2621932"/>
            <a:ext cx="4261320" cy="367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26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2050"/>
                                        </p:tgtEl>
                                        <p:attrNameLst>
                                          <p:attrName>style.visibility</p:attrName>
                                        </p:attrNameLst>
                                      </p:cBhvr>
                                      <p:to>
                                        <p:strVal val="visible"/>
                                      </p:to>
                                    </p:set>
                                    <p:animEffect transition="in" filter="randombar(horizontal)">
                                      <p:cBhvr>
                                        <p:cTn id="2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Istnienie Boga</a:t>
            </a:r>
          </a:p>
        </p:txBody>
      </p:sp>
      <p:sp>
        <p:nvSpPr>
          <p:cNvPr id="3" name="Symbol zastępczy zawartości 2"/>
          <p:cNvSpPr>
            <a:spLocks noGrp="1"/>
          </p:cNvSpPr>
          <p:nvPr>
            <p:ph idx="1"/>
          </p:nvPr>
        </p:nvSpPr>
        <p:spPr>
          <a:xfrm>
            <a:off x="444382" y="2305317"/>
            <a:ext cx="7323746" cy="4314423"/>
          </a:xfrm>
        </p:spPr>
        <p:txBody>
          <a:bodyPr>
            <a:noAutofit/>
          </a:bodyPr>
          <a:lstStyle/>
          <a:p>
            <a:pPr algn="just"/>
            <a:r>
              <a:rPr lang="pl-PL" sz="2000" dirty="0"/>
              <a:t>Przykładowo, przodkowie mogli kreować świat religijny, ponieważ </a:t>
            </a:r>
            <a:r>
              <a:rPr lang="pl-PL" sz="2000" b="1" dirty="0"/>
              <a:t>religia była korzystna w procesie ekspansji </a:t>
            </a:r>
            <a:br>
              <a:rPr lang="pl-PL" sz="2000" b="1" dirty="0"/>
            </a:br>
            <a:r>
              <a:rPr lang="pl-PL" sz="2000" b="1" dirty="0"/>
              <a:t>i budowania silnego społeczeństwa</a:t>
            </a:r>
            <a:r>
              <a:rPr lang="pl-PL" sz="2000" dirty="0"/>
              <a:t>.</a:t>
            </a:r>
          </a:p>
          <a:p>
            <a:pPr lvl="1" algn="just"/>
            <a:r>
              <a:rPr lang="pl-PL" sz="2000" dirty="0"/>
              <a:t>Pomagała walczyć i przetrwać, ponieważ nadprzyrodzona motywacja wyzwalała dodatkowe siły i kształtowała zdolność do poświęceń. </a:t>
            </a:r>
          </a:p>
          <a:p>
            <a:pPr lvl="1" algn="just"/>
            <a:r>
              <a:rPr lang="pl-PL" sz="2000" dirty="0"/>
              <a:t>Pozwalała także na dodatkowe argumenty </a:t>
            </a:r>
            <a:br>
              <a:rPr lang="pl-PL" sz="2000" dirty="0"/>
            </a:br>
            <a:r>
              <a:rPr lang="pl-PL" sz="2000" dirty="0"/>
              <a:t>w procesie wychowywania, a w wieku dorosłym dzieci nie były w stanie wyzwolić się z jej sideł. </a:t>
            </a:r>
          </a:p>
          <a:p>
            <a:pPr lvl="1" algn="just"/>
            <a:r>
              <a:rPr lang="pl-PL" sz="2000" dirty="0"/>
              <a:t>W końcu, neurobiologowie stwierdzili: posiadamy psychologiczną skłonność do zachowań religijnych.</a:t>
            </a:r>
          </a:p>
        </p:txBody>
      </p:sp>
      <p:pic>
        <p:nvPicPr>
          <p:cNvPr id="3074" name="Picture 2" descr="Znalezione obrazy dla zapytania: wiara&quot;">
            <a:extLst>
              <a:ext uri="{FF2B5EF4-FFF2-40B4-BE49-F238E27FC236}">
                <a16:creationId xmlns:a16="http://schemas.microsoft.com/office/drawing/2014/main" id="{522B33AD-2DE0-485F-B7DE-441CD3B4A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2903" y="3142837"/>
            <a:ext cx="3286926" cy="2198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89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Istnienie Boga</a:t>
            </a:r>
          </a:p>
        </p:txBody>
      </p:sp>
      <p:sp>
        <p:nvSpPr>
          <p:cNvPr id="3" name="Symbol zastępczy zawartości 2"/>
          <p:cNvSpPr>
            <a:spLocks noGrp="1"/>
          </p:cNvSpPr>
          <p:nvPr>
            <p:ph idx="1"/>
          </p:nvPr>
        </p:nvSpPr>
        <p:spPr>
          <a:xfrm>
            <a:off x="914400" y="3168204"/>
            <a:ext cx="10625070" cy="2583116"/>
          </a:xfrm>
        </p:spPr>
        <p:txBody>
          <a:bodyPr>
            <a:noAutofit/>
          </a:bodyPr>
          <a:lstStyle/>
          <a:p>
            <a:pPr marL="0" indent="0" algn="just">
              <a:buNone/>
            </a:pPr>
            <a:r>
              <a:rPr lang="pl-PL" sz="2000" b="1" dirty="0"/>
              <a:t>Z punktu widzenia nauki nie ma sensu hipoteza Boga, który w jakikolwiek sposób ma udział w istnieniu świata. </a:t>
            </a:r>
          </a:p>
          <a:p>
            <a:pPr marL="0" indent="0" algn="just">
              <a:buNone/>
            </a:pPr>
            <a:r>
              <a:rPr lang="pl-PL" sz="2000" b="1" dirty="0"/>
              <a:t>Nie do utrzymania jest również konieczność Absolutu dla utrzymania porządku moralnego. </a:t>
            </a:r>
          </a:p>
          <a:p>
            <a:pPr marL="0" indent="0" algn="just">
              <a:buNone/>
            </a:pPr>
            <a:r>
              <a:rPr lang="pl-PL" sz="2000" b="1" dirty="0"/>
              <a:t>Religia jest jedynie odziedziczonym po przodkach elementem kultury, </a:t>
            </a:r>
            <a:br>
              <a:rPr lang="pl-PL" sz="2000" b="1" dirty="0"/>
            </a:br>
            <a:r>
              <a:rPr lang="pl-PL" sz="2000" b="1" dirty="0"/>
              <a:t>a uświadomienie sobie tego sprawi, że ateizm będzie dla każdego naturalnym wyborem.</a:t>
            </a:r>
            <a:endParaRPr lang="pl-PL" sz="2400" dirty="0"/>
          </a:p>
        </p:txBody>
      </p:sp>
    </p:spTree>
    <p:extLst>
      <p:ext uri="{BB962C8B-B14F-4D97-AF65-F5344CB8AC3E}">
        <p14:creationId xmlns:p14="http://schemas.microsoft.com/office/powerpoint/2010/main" val="482678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Wnioski końcowe – nowość ateizmu</a:t>
            </a:r>
          </a:p>
        </p:txBody>
      </p:sp>
      <p:sp>
        <p:nvSpPr>
          <p:cNvPr id="3" name="Symbol zastępczy zawartości 2"/>
          <p:cNvSpPr>
            <a:spLocks noGrp="1"/>
          </p:cNvSpPr>
          <p:nvPr>
            <p:ph idx="1"/>
          </p:nvPr>
        </p:nvSpPr>
        <p:spPr>
          <a:xfrm>
            <a:off x="538385" y="2597921"/>
            <a:ext cx="6076059" cy="3572143"/>
          </a:xfrm>
        </p:spPr>
        <p:txBody>
          <a:bodyPr>
            <a:noAutofit/>
          </a:bodyPr>
          <a:lstStyle/>
          <a:p>
            <a:pPr algn="just"/>
            <a:r>
              <a:rPr lang="pl-PL" sz="2000" dirty="0"/>
              <a:t>Z filozoficznego punktu widzenia można zauważyć, że </a:t>
            </a:r>
            <a:r>
              <a:rPr lang="pl-PL" sz="2000" b="1" dirty="0"/>
              <a:t>prawie każda z powyższych tez pojawiała się już w jakieś formie </a:t>
            </a:r>
            <a:br>
              <a:rPr lang="pl-PL" sz="2000" b="1" dirty="0"/>
            </a:br>
            <a:r>
              <a:rPr lang="pl-PL" sz="2000" b="1" dirty="0"/>
              <a:t>w poprzednich systemach ateistycznych</a:t>
            </a:r>
            <a:r>
              <a:rPr lang="pl-PL" sz="2000" dirty="0"/>
              <a:t>. </a:t>
            </a:r>
          </a:p>
          <a:p>
            <a:pPr algn="just"/>
            <a:r>
              <a:rPr lang="pl-PL" sz="2000" dirty="0"/>
              <a:t>W ramach nowego ateizmu autorzy powybierali najcelniejsze i najbardziej chwytliwe z dotychczasowych argumentów, </a:t>
            </a:r>
            <a:r>
              <a:rPr lang="pl-PL" sz="2000" b="1" dirty="0"/>
              <a:t>poszukali dla nich nowych uzasadnień</a:t>
            </a:r>
            <a:r>
              <a:rPr lang="pl-PL" sz="2000" dirty="0"/>
              <a:t> </a:t>
            </a:r>
            <a:br>
              <a:rPr lang="pl-PL" sz="2000" dirty="0"/>
            </a:br>
            <a:r>
              <a:rPr lang="pl-PL" sz="2000" dirty="0"/>
              <a:t>(np. z zakresu neurobiologii) i podali je </a:t>
            </a:r>
            <a:br>
              <a:rPr lang="pl-PL" sz="2000" dirty="0"/>
            </a:br>
            <a:r>
              <a:rPr lang="pl-PL" sz="2000" dirty="0"/>
              <a:t>w </a:t>
            </a:r>
            <a:r>
              <a:rPr lang="pl-PL" sz="2000" b="1" dirty="0"/>
              <a:t>atrakcyjnej szacie retorycznej</a:t>
            </a:r>
            <a:r>
              <a:rPr lang="pl-PL" sz="2000" dirty="0"/>
              <a:t>. </a:t>
            </a:r>
          </a:p>
        </p:txBody>
      </p:sp>
      <p:pic>
        <p:nvPicPr>
          <p:cNvPr id="4098" name="Picture 2" descr="Znalezione obrazy dla zapytania: ateiści&quot;">
            <a:extLst>
              <a:ext uri="{FF2B5EF4-FFF2-40B4-BE49-F238E27FC236}">
                <a16:creationId xmlns:a16="http://schemas.microsoft.com/office/drawing/2014/main" id="{A8DBAE20-A1C2-4F4D-8BB3-DA6FE86569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9782" y="2428604"/>
            <a:ext cx="3272282" cy="3910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75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3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p:cTn id="13" dur="1000" fill="hold"/>
                                        <p:tgtEl>
                                          <p:spTgt spid="4098"/>
                                        </p:tgtEl>
                                        <p:attrNameLst>
                                          <p:attrName>ppt_w</p:attrName>
                                        </p:attrNameLst>
                                      </p:cBhvr>
                                      <p:tavLst>
                                        <p:tav tm="0">
                                          <p:val>
                                            <p:fltVal val="0"/>
                                          </p:val>
                                        </p:tav>
                                        <p:tav tm="100000">
                                          <p:val>
                                            <p:strVal val="#ppt_w"/>
                                          </p:val>
                                        </p:tav>
                                      </p:tavLst>
                                    </p:anim>
                                    <p:anim calcmode="lin" valueType="num">
                                      <p:cBhvr>
                                        <p:cTn id="14" dur="1000" fill="hold"/>
                                        <p:tgtEl>
                                          <p:spTgt spid="4098"/>
                                        </p:tgtEl>
                                        <p:attrNameLst>
                                          <p:attrName>ppt_h</p:attrName>
                                        </p:attrNameLst>
                                      </p:cBhvr>
                                      <p:tavLst>
                                        <p:tav tm="0">
                                          <p:val>
                                            <p:fltVal val="0"/>
                                          </p:val>
                                        </p:tav>
                                        <p:tav tm="100000">
                                          <p:val>
                                            <p:strVal val="#ppt_h"/>
                                          </p:val>
                                        </p:tav>
                                      </p:tavLst>
                                    </p:anim>
                                    <p:anim calcmode="lin" valueType="num">
                                      <p:cBhvr>
                                        <p:cTn id="15" dur="1000" fill="hold"/>
                                        <p:tgtEl>
                                          <p:spTgt spid="4098"/>
                                        </p:tgtEl>
                                        <p:attrNameLst>
                                          <p:attrName>style.rotation</p:attrName>
                                        </p:attrNameLst>
                                      </p:cBhvr>
                                      <p:tavLst>
                                        <p:tav tm="0">
                                          <p:val>
                                            <p:fltVal val="90"/>
                                          </p:val>
                                        </p:tav>
                                        <p:tav tm="100000">
                                          <p:val>
                                            <p:fltVal val="0"/>
                                          </p:val>
                                        </p:tav>
                                      </p:tavLst>
                                    </p:anim>
                                    <p:animEffect transition="in" filter="fade">
                                      <p:cBhvr>
                                        <p:cTn id="16"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dirty="0"/>
              <a:t>Wnioski końcowe – nowość ateizmu</a:t>
            </a:r>
          </a:p>
        </p:txBody>
      </p:sp>
      <p:sp>
        <p:nvSpPr>
          <p:cNvPr id="3" name="Symbol zastępczy zawartości 2"/>
          <p:cNvSpPr>
            <a:spLocks noGrp="1"/>
          </p:cNvSpPr>
          <p:nvPr>
            <p:ph idx="1"/>
          </p:nvPr>
        </p:nvSpPr>
        <p:spPr>
          <a:xfrm>
            <a:off x="555477" y="2187723"/>
            <a:ext cx="6674265" cy="4432017"/>
          </a:xfrm>
        </p:spPr>
        <p:txBody>
          <a:bodyPr>
            <a:noAutofit/>
          </a:bodyPr>
          <a:lstStyle/>
          <a:p>
            <a:pPr algn="just"/>
            <a:r>
              <a:rPr lang="pl-PL" sz="2000" dirty="0"/>
              <a:t>Nowością jest </a:t>
            </a:r>
            <a:r>
              <a:rPr lang="pl-PL" sz="2000" b="1" dirty="0"/>
              <a:t>bardzo aktywna działalność ateistów na polu inicjatyw praktycznych</a:t>
            </a:r>
            <a:r>
              <a:rPr lang="pl-PL" sz="2000" dirty="0"/>
              <a:t>. </a:t>
            </a:r>
          </a:p>
          <a:p>
            <a:pPr lvl="1" algn="just"/>
            <a:r>
              <a:rPr lang="pl-PL" sz="2000" dirty="0"/>
              <a:t>walczą oni o swe prawa, </a:t>
            </a:r>
          </a:p>
          <a:p>
            <a:pPr lvl="1" algn="just"/>
            <a:r>
              <a:rPr lang="pl-PL" sz="2000" dirty="0"/>
              <a:t>kształtują pozytywne skojarzenia z ateizmem (ateista to ktoś bardziej światły, bystry), </a:t>
            </a:r>
          </a:p>
          <a:p>
            <a:pPr lvl="1" algn="just"/>
            <a:r>
              <a:rPr lang="pl-PL" sz="2000" dirty="0"/>
              <a:t>biorą udział w happeningach i otwartych debatach medialnych, </a:t>
            </a:r>
          </a:p>
          <a:p>
            <a:pPr lvl="1" algn="just"/>
            <a:r>
              <a:rPr lang="pl-PL" sz="2000" dirty="0"/>
              <a:t>wykazują moralne i finansowe nadużycia członków kościołów i związków wyznaniowych, </a:t>
            </a:r>
          </a:p>
          <a:p>
            <a:pPr lvl="1" algn="just"/>
            <a:r>
              <a:rPr lang="pl-PL" sz="2000" dirty="0"/>
              <a:t>sprzeciwiają się edukacji religijnej dzieci </a:t>
            </a:r>
            <a:br>
              <a:rPr lang="pl-PL" sz="2000" dirty="0"/>
            </a:br>
            <a:r>
              <a:rPr lang="pl-PL" sz="2000" dirty="0"/>
              <a:t>i wiązaniu religii z instytucjami naukowymi. </a:t>
            </a:r>
          </a:p>
        </p:txBody>
      </p:sp>
      <p:pic>
        <p:nvPicPr>
          <p:cNvPr id="5122" name="Picture 2" descr="Znalezione obrazy dla zapytania: bus god exixt&quot;">
            <a:extLst>
              <a:ext uri="{FF2B5EF4-FFF2-40B4-BE49-F238E27FC236}">
                <a16:creationId xmlns:a16="http://schemas.microsoft.com/office/drawing/2014/main" id="{50777FE3-C97D-4D5B-8464-B0D41F232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9748" y="2296192"/>
            <a:ext cx="4631335" cy="226561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Znalezione obrazy dla zapytania: day of blasphemers&quot;">
            <a:extLst>
              <a:ext uri="{FF2B5EF4-FFF2-40B4-BE49-F238E27FC236}">
                <a16:creationId xmlns:a16="http://schemas.microsoft.com/office/drawing/2014/main" id="{810CD887-4965-49B0-80E9-8CF1D662DF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5414" y="4162824"/>
            <a:ext cx="1857045" cy="2557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85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animEffect transition="in" filter="randombar(horizontal)">
                                      <p:cBhvr>
                                        <p:cTn id="9" dur="500"/>
                                        <p:tgtEl>
                                          <p:spTgt spid="5122"/>
                                        </p:tgtEl>
                                      </p:cBhvr>
                                    </p:animEffect>
                                  </p:childTnLst>
                                </p:cTn>
                              </p:par>
                              <p:par>
                                <p:cTn id="10" presetID="21" presetClass="entr" presetSubtype="1" fill="hold" nodeType="with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wheel(1)">
                                      <p:cBhvr>
                                        <p:cTn id="12" dur="20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ala konferencyjna)">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3283</TotalTime>
  <Words>3748</Words>
  <Application>Microsoft Office PowerPoint</Application>
  <PresentationFormat>Panoramiczny</PresentationFormat>
  <Paragraphs>150</Paragraphs>
  <Slides>37</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37</vt:i4>
      </vt:variant>
    </vt:vector>
  </HeadingPairs>
  <TitlesOfParts>
    <vt:vector size="41" baseType="lpstr">
      <vt:lpstr>Arial</vt:lpstr>
      <vt:lpstr>Century Gothic</vt:lpstr>
      <vt:lpstr>Wingdings 3</vt:lpstr>
      <vt:lpstr>Jon (sala konferencyjna)</vt:lpstr>
      <vt:lpstr>Nowy Ateizm</vt:lpstr>
      <vt:lpstr>Przedstawiciele</vt:lpstr>
      <vt:lpstr>Przedstawiciele</vt:lpstr>
      <vt:lpstr>Przedstawiciele</vt:lpstr>
      <vt:lpstr>Przedstawiciele</vt:lpstr>
      <vt:lpstr>Przedstawiciele</vt:lpstr>
      <vt:lpstr>Kompetencje ateistów</vt:lpstr>
      <vt:lpstr>Kompetencje ateistów</vt:lpstr>
      <vt:lpstr>Kompetencje ateistów</vt:lpstr>
      <vt:lpstr>Kompetencje ateistów</vt:lpstr>
      <vt:lpstr>Kompetencje ateistów</vt:lpstr>
      <vt:lpstr>Kompetencje ateistów</vt:lpstr>
      <vt:lpstr>Metoda ateistów</vt:lpstr>
      <vt:lpstr>Metoda ateistów</vt:lpstr>
      <vt:lpstr>Metoda ateistów</vt:lpstr>
      <vt:lpstr>Metoda ateistów</vt:lpstr>
      <vt:lpstr>Metoda ateistów</vt:lpstr>
      <vt:lpstr>Geneza Nowego Ateizmu</vt:lpstr>
      <vt:lpstr>Geneza Nowego Ateizmu</vt:lpstr>
      <vt:lpstr>Geneza Nowego Ateizmu</vt:lpstr>
      <vt:lpstr>Geneza Nowego Ateizmu</vt:lpstr>
      <vt:lpstr>Geneza Nowego Ateizmu</vt:lpstr>
      <vt:lpstr>Formy współczesnego ateizmu</vt:lpstr>
      <vt:lpstr>Formy współczesnego ateizmu</vt:lpstr>
      <vt:lpstr>Formy współczesnego ateizmu</vt:lpstr>
      <vt:lpstr>Formy współczesnego ateizmu</vt:lpstr>
      <vt:lpstr>Formy współczesnego ateizmu</vt:lpstr>
      <vt:lpstr>Formy współczesnego ateizmu</vt:lpstr>
      <vt:lpstr>Formy współczesnego ateizmu</vt:lpstr>
      <vt:lpstr>Istnienie Boga</vt:lpstr>
      <vt:lpstr>Istnienie Boga</vt:lpstr>
      <vt:lpstr>Istnienie Boga</vt:lpstr>
      <vt:lpstr>Istnienie Boga</vt:lpstr>
      <vt:lpstr>Istnienie Boga</vt:lpstr>
      <vt:lpstr>Istnienie Boga</vt:lpstr>
      <vt:lpstr>Wnioski końcowe – nowość ateizmu</vt:lpstr>
      <vt:lpstr>Wnioski końcowe – nowość ateizmu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Bóg a zło</dc:title>
  <dc:creator>Damian Wąsek</dc:creator>
  <cp:lastModifiedBy>Damian Wąsek</cp:lastModifiedBy>
  <cp:revision>67</cp:revision>
  <dcterms:created xsi:type="dcterms:W3CDTF">2015-12-14T15:32:41Z</dcterms:created>
  <dcterms:modified xsi:type="dcterms:W3CDTF">2021-12-11T11:24:18Z</dcterms:modified>
</cp:coreProperties>
</file>