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871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688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266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3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491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150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310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334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321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7199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2264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2373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5850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432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760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660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808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FBCBC5B-8800-4C2C-9340-E9A48D795651}" type="datetimeFigureOut">
              <a:rPr lang="pl-PL" smtClean="0"/>
              <a:t>2018-02-12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67BC9-F32C-4F98-8014-8F56E8130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001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Teologia pastoralna szczegółowa </a:t>
            </a:r>
            <a:r>
              <a:rPr lang="pl-PL" sz="5400" dirty="0" smtClean="0"/>
              <a:t/>
            </a:r>
            <a:br>
              <a:rPr lang="pl-PL" sz="5400" dirty="0" smtClean="0"/>
            </a:br>
            <a:r>
              <a:rPr lang="pl-PL" sz="5400" dirty="0" smtClean="0"/>
              <a:t>(</a:t>
            </a:r>
            <a:r>
              <a:rPr lang="pl-PL" sz="5400" dirty="0" smtClean="0"/>
              <a:t>zasady metodologiczne)</a:t>
            </a:r>
            <a:endParaRPr lang="pl-PL" sz="5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003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Uwagi ogólne: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Kościół zdradziłby </a:t>
            </a:r>
            <a:r>
              <a:rPr lang="pl-PL" dirty="0">
                <a:solidFill>
                  <a:srgbClr val="FF0000"/>
                </a:solidFill>
              </a:rPr>
              <a:t>wolę swego Założyciela,</a:t>
            </a:r>
            <a:r>
              <a:rPr lang="pl-PL" dirty="0"/>
              <a:t> gdyby zaprzestał głosić słowo Boże, uobecniać Boga w liturgii, a szczególnie w Najświętszej Eucharystii, oraz ukazywać światu, że </a:t>
            </a:r>
            <a:r>
              <a:rPr lang="pl-PL" i="1" dirty="0"/>
              <a:t>Bóg jest miłością </a:t>
            </a:r>
            <a:r>
              <a:rPr lang="pl-PL" dirty="0"/>
              <a:t>(1 J 4, 8. 16) poprzez służebne przewodzenie ludziom w drodze do pełni zbawienia i świadectwo czynów miłosierdzia. </a:t>
            </a:r>
            <a:endParaRPr lang="pl-PL" dirty="0" smtClean="0"/>
          </a:p>
          <a:p>
            <a:r>
              <a:rPr lang="pl-PL" dirty="0"/>
              <a:t>Teologia praktyczna jest dyscypliną cechującą się swoistym </a:t>
            </a:r>
            <a:r>
              <a:rPr lang="pl-PL" dirty="0">
                <a:solidFill>
                  <a:srgbClr val="FF0000"/>
                </a:solidFill>
              </a:rPr>
              <a:t>dynamizmem,</a:t>
            </a:r>
            <a:r>
              <a:rPr lang="pl-PL" dirty="0"/>
              <a:t> gdyż jej przedmiotem jest egzystencja i działalność zbawcza Kościoła w </a:t>
            </a:r>
            <a:r>
              <a:rPr lang="pl-PL" dirty="0" smtClean="0"/>
              <a:t>aktualnych </a:t>
            </a:r>
            <a:r>
              <a:rPr lang="pl-PL" dirty="0"/>
              <a:t>uwarunkowaniach. </a:t>
            </a:r>
            <a:endParaRPr lang="pl-PL" dirty="0" smtClean="0"/>
          </a:p>
          <a:p>
            <a:r>
              <a:rPr lang="pl-PL" dirty="0"/>
              <a:t>Cel działalności pastoralnej został wyznaczony przez Jezusa Chrystusa i </a:t>
            </a:r>
            <a:r>
              <a:rPr lang="pl-PL" dirty="0" smtClean="0"/>
              <a:t>pozostaje </a:t>
            </a:r>
            <a:r>
              <a:rPr lang="pl-PL" dirty="0"/>
              <a:t>zawsze ten sam. Natomiast zmieniające się uwarunkowania historyczne i </a:t>
            </a:r>
            <a:r>
              <a:rPr lang="pl-PL" dirty="0" smtClean="0"/>
              <a:t>społecznokulturowe </a:t>
            </a:r>
            <a:r>
              <a:rPr lang="pl-PL" dirty="0"/>
              <a:t>działalności kościelnej stanowią podstawę podejmowania nowych poszukiwań mających na celu udoskonalenie duszpasterstwa </a:t>
            </a:r>
          </a:p>
        </p:txBody>
      </p:sp>
    </p:spTree>
    <p:extLst>
      <p:ext uri="{BB962C8B-B14F-4D97-AF65-F5344CB8AC3E}">
        <p14:creationId xmlns:p14="http://schemas.microsoft.com/office/powerpoint/2010/main" val="148543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Teologia </a:t>
            </a:r>
            <a:r>
              <a:rPr lang="pl-PL" dirty="0"/>
              <a:t>pastoralna korzysta zarówno ze źródeł Objawienia Bożego i dokumentów </a:t>
            </a:r>
            <a:r>
              <a:rPr lang="pl-PL" i="1" dirty="0" smtClean="0"/>
              <a:t>Magisterium </a:t>
            </a:r>
            <a:r>
              <a:rPr lang="pl-PL" i="1" dirty="0" err="1"/>
              <a:t>Ecclesiae</a:t>
            </a:r>
            <a:r>
              <a:rPr lang="pl-PL" dirty="0"/>
              <a:t>, jak i z doświadczenia poszczególnych chrześcijan oraz grup </a:t>
            </a:r>
            <a:r>
              <a:rPr lang="pl-PL" dirty="0" smtClean="0"/>
              <a:t>religijnych. </a:t>
            </a:r>
            <a:r>
              <a:rPr lang="pl-PL" dirty="0"/>
              <a:t>Pierwsze źródła są badane typowymi dla teologii metodami </a:t>
            </a:r>
            <a:r>
              <a:rPr lang="pl-PL" dirty="0" smtClean="0"/>
              <a:t>dedukcyjnymi</a:t>
            </a:r>
            <a:r>
              <a:rPr lang="pl-PL" dirty="0"/>
              <a:t>, drugie wymagają natomiast zastosowania typowych dla nauk </a:t>
            </a:r>
            <a:r>
              <a:rPr lang="pl-PL" dirty="0" smtClean="0"/>
              <a:t>społecznych </a:t>
            </a:r>
            <a:r>
              <a:rPr lang="pl-PL" dirty="0"/>
              <a:t>metod indukcyjnych. 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720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Metody: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Na Zachodzie powszechną akceptacją cieszy się paradygmat wypracowany przez kard. J. </a:t>
            </a:r>
            <a:r>
              <a:rPr lang="pl-PL" dirty="0" err="1"/>
              <a:t>Cardijna</a:t>
            </a:r>
            <a:r>
              <a:rPr lang="pl-PL" dirty="0"/>
              <a:t> (1882–1967), zastosowany następnie jako metoda </a:t>
            </a:r>
            <a:r>
              <a:rPr lang="pl-PL" dirty="0" smtClean="0"/>
              <a:t>konfrontacji </a:t>
            </a:r>
            <a:r>
              <a:rPr lang="pl-PL" dirty="0"/>
              <a:t>życia z Ewangelią we francuskim związku Chrześcijańskiej Młodzieży Robotniczej (</a:t>
            </a:r>
            <a:r>
              <a:rPr lang="pl-PL" i="1" dirty="0" err="1"/>
              <a:t>Jeunesse</a:t>
            </a:r>
            <a:r>
              <a:rPr lang="pl-PL" i="1" dirty="0"/>
              <a:t> </a:t>
            </a:r>
            <a:r>
              <a:rPr lang="pl-PL" i="1" dirty="0" err="1"/>
              <a:t>Ouvrière</a:t>
            </a:r>
            <a:r>
              <a:rPr lang="pl-PL" i="1" dirty="0"/>
              <a:t> </a:t>
            </a:r>
            <a:r>
              <a:rPr lang="pl-PL" i="1" dirty="0" err="1"/>
              <a:t>Chrétienne</a:t>
            </a:r>
            <a:r>
              <a:rPr lang="pl-PL" dirty="0"/>
              <a:t>). Paradygmat, którego istotę wyraża triada: </a:t>
            </a:r>
            <a:r>
              <a:rPr lang="pl-PL" b="1" dirty="0">
                <a:solidFill>
                  <a:srgbClr val="FF0000"/>
                </a:solidFill>
              </a:rPr>
              <a:t>widzieć, ocenić, działać </a:t>
            </a:r>
            <a:endParaRPr lang="pl-PL" b="1" dirty="0" smtClean="0">
              <a:solidFill>
                <a:srgbClr val="FF0000"/>
              </a:solidFill>
            </a:endParaRPr>
          </a:p>
          <a:p>
            <a:r>
              <a:rPr lang="pl-PL" dirty="0"/>
              <a:t>Niemiecki </a:t>
            </a:r>
            <a:r>
              <a:rPr lang="pl-PL" dirty="0" err="1"/>
              <a:t>pastoralista</a:t>
            </a:r>
            <a:r>
              <a:rPr lang="pl-PL" dirty="0"/>
              <a:t> J. Müller opisuje paradygmat trzech kroków słowami: </a:t>
            </a:r>
            <a:r>
              <a:rPr lang="pl-PL" b="1" dirty="0">
                <a:solidFill>
                  <a:srgbClr val="FF0000"/>
                </a:solidFill>
              </a:rPr>
              <a:t>diagnoza – refleksja – </a:t>
            </a:r>
            <a:r>
              <a:rPr lang="pl-PL" b="1" dirty="0" smtClean="0">
                <a:solidFill>
                  <a:srgbClr val="FF0000"/>
                </a:solidFill>
              </a:rPr>
              <a:t>akcja</a:t>
            </a:r>
            <a:r>
              <a:rPr lang="pl-PL" dirty="0" smtClean="0"/>
              <a:t>. </a:t>
            </a:r>
            <a:r>
              <a:rPr lang="pl-PL" dirty="0"/>
              <a:t>Uważa on, że punktem wyjścia w budowaniu teorii ewangelizującego duszpasterstwa jest postawienie diagnozy. Krok ten sprowadza się do poszukiwania odpowiedzi na następujące pytania: na czym stoimy, jakie podłoże rzeczywistości należy koniecznie uwzględnić, co powinniśmy wobec zaistniałej sytuacji zrobić?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512436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R. </a:t>
            </a:r>
            <a:r>
              <a:rPr lang="pl-PL" dirty="0" smtClean="0"/>
              <a:t>Kamiński, </a:t>
            </a:r>
            <a:r>
              <a:rPr lang="pl-PL" dirty="0"/>
              <a:t>prowadząc badania według paradygmatu analizy </a:t>
            </a:r>
            <a:r>
              <a:rPr lang="pl-PL" dirty="0" err="1"/>
              <a:t>teologicznopastoralnej</a:t>
            </a:r>
            <a:r>
              <a:rPr lang="pl-PL" dirty="0"/>
              <a:t>, na pierwszym etapie </a:t>
            </a:r>
            <a:r>
              <a:rPr lang="pl-PL" b="1" dirty="0" err="1">
                <a:solidFill>
                  <a:srgbClr val="FF0000"/>
                </a:solidFill>
              </a:rPr>
              <a:t>kryteriologicznym</a:t>
            </a:r>
            <a:r>
              <a:rPr lang="pl-PL" b="1" dirty="0"/>
              <a:t> </a:t>
            </a:r>
            <a:r>
              <a:rPr lang="pl-PL" dirty="0"/>
              <a:t>(</a:t>
            </a:r>
            <a:r>
              <a:rPr lang="pl-PL" dirty="0" smtClean="0"/>
              <a:t>eklezjologicznym</a:t>
            </a:r>
            <a:r>
              <a:rPr lang="pl-PL" dirty="0"/>
              <a:t>) przeprowadza się refleksję nad istotą Kościoła i podstawowymi formami jego działalności zbawczej, której źródłem jest Objawienie Boże i </a:t>
            </a:r>
            <a:r>
              <a:rPr lang="pl-PL" dirty="0" smtClean="0"/>
              <a:t>nauczanie </a:t>
            </a:r>
            <a:r>
              <a:rPr lang="pl-PL" dirty="0"/>
              <a:t>Kościoła. Na drugim etapie </a:t>
            </a:r>
            <a:r>
              <a:rPr lang="pl-PL" b="1" dirty="0" err="1">
                <a:solidFill>
                  <a:srgbClr val="FF0000"/>
                </a:solidFill>
              </a:rPr>
              <a:t>kairologicznym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dirty="0"/>
              <a:t>(socjologicznym) dokonuje się analizy teologiczno-socjologicznej lub teologiczno-psychologicznej aktualnej sytuacji działalności zbawczej Kościoła, wykorzystując w tym celu wyniki badań empirycznych. </a:t>
            </a:r>
            <a:r>
              <a:rPr lang="pl-PL" dirty="0" smtClean="0"/>
              <a:t>Na </a:t>
            </a:r>
            <a:r>
              <a:rPr lang="pl-PL" dirty="0"/>
              <a:t>trzecim etapie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b="1" dirty="0">
                <a:solidFill>
                  <a:srgbClr val="FF0000"/>
                </a:solidFill>
              </a:rPr>
              <a:t>prakseologicznym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(</a:t>
            </a:r>
            <a:r>
              <a:rPr lang="pl-PL" dirty="0" smtClean="0"/>
              <a:t>strategicznym) </a:t>
            </a:r>
            <a:r>
              <a:rPr lang="pl-PL" dirty="0"/>
              <a:t>ustala się wnioski i postulaty pastoralne oraz aktualne modele, zasady i dyrektywy, według których powinna być realizowana działalność zbawcza </a:t>
            </a:r>
            <a:r>
              <a:rPr lang="pl-PL" dirty="0" smtClean="0"/>
              <a:t>Kościoła </a:t>
            </a:r>
            <a:r>
              <a:rPr lang="pl-PL" dirty="0"/>
              <a:t>obecnie i w </a:t>
            </a:r>
            <a:r>
              <a:rPr lang="pl-PL" dirty="0" smtClean="0"/>
              <a:t>przyszłości. 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4371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4800" dirty="0" smtClean="0"/>
              <a:t>Jak powinno być?</a:t>
            </a:r>
          </a:p>
          <a:p>
            <a:r>
              <a:rPr lang="pl-PL" sz="4800" dirty="0" smtClean="0"/>
              <a:t>Jak jest?</a:t>
            </a:r>
          </a:p>
          <a:p>
            <a:r>
              <a:rPr lang="pl-PL" sz="4800" dirty="0" smtClean="0"/>
              <a:t>Co zrobić, żeby było tak, jak powinno być?</a:t>
            </a: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366946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Etapy działalności </a:t>
            </a:r>
            <a:r>
              <a:rPr lang="pl-PL" b="1" dirty="0" smtClean="0"/>
              <a:t>duszpasterskiej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b="1" dirty="0"/>
              <a:t>1) przygotowanie działania</a:t>
            </a:r>
            <a:endParaRPr lang="pl-PL" dirty="0"/>
          </a:p>
          <a:p>
            <a:r>
              <a:rPr lang="pl-PL" b="1" dirty="0"/>
              <a:t>a) planowanie duszpasterskie</a:t>
            </a:r>
            <a:endParaRPr lang="pl-PL" dirty="0"/>
          </a:p>
          <a:p>
            <a:r>
              <a:rPr lang="pl-PL" dirty="0"/>
              <a:t>- analizowanie zewnętrznych i wewnętrznych warunków</a:t>
            </a:r>
          </a:p>
          <a:p>
            <a:r>
              <a:rPr lang="pl-PL" dirty="0"/>
              <a:t>- obmyślanie środków</a:t>
            </a:r>
          </a:p>
          <a:p>
            <a:r>
              <a:rPr lang="pl-PL" dirty="0"/>
              <a:t>- wybór sposobów działania dostosowanych do celu i warunków (skład osobowy, kwalifikacja, jednostki organizacyjne)</a:t>
            </a:r>
          </a:p>
          <a:p>
            <a:r>
              <a:rPr lang="pl-PL" dirty="0"/>
              <a:t>- celowość (ustalenie hierarchii celów)</a:t>
            </a:r>
          </a:p>
          <a:p>
            <a:r>
              <a:rPr lang="pl-PL" dirty="0"/>
              <a:t>- kryterium wykonalności (racjonalność)</a:t>
            </a:r>
          </a:p>
          <a:p>
            <a:r>
              <a:rPr lang="pl-PL" dirty="0"/>
              <a:t>- zgodność wewnętrzna (kalendarium, zakres obowiązków, uwzględnienie alternatyw)</a:t>
            </a:r>
          </a:p>
          <a:p>
            <a:r>
              <a:rPr lang="pl-PL" dirty="0"/>
              <a:t>- szczegółowość (wyznaczenie etapów i koordynatorów)</a:t>
            </a:r>
          </a:p>
          <a:p>
            <a:r>
              <a:rPr lang="pl-PL" dirty="0"/>
              <a:t>- terminowość</a:t>
            </a:r>
          </a:p>
          <a:p>
            <a:r>
              <a:rPr lang="pl-PL" dirty="0"/>
              <a:t>- komunikatywność</a:t>
            </a:r>
          </a:p>
          <a:p>
            <a:r>
              <a:rPr lang="pl-PL" dirty="0"/>
              <a:t>* rodzaje planów duszpasterskich: </a:t>
            </a:r>
            <a:r>
              <a:rPr lang="pl-PL" dirty="0" smtClean="0"/>
              <a:t>perspektywiczne, </a:t>
            </a:r>
            <a:r>
              <a:rPr lang="pl-PL" dirty="0"/>
              <a:t>wieloletnie, roczne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939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b) organizacja</a:t>
            </a:r>
            <a:endParaRPr lang="pl-PL" dirty="0"/>
          </a:p>
          <a:p>
            <a:r>
              <a:rPr lang="pl-PL" dirty="0"/>
              <a:t>- opracowanie i zaprojektowanie odpowiedniego podziału czynności cd. układów, zadań i odpowiedzialności</a:t>
            </a:r>
          </a:p>
          <a:p>
            <a:r>
              <a:rPr lang="pl-PL" dirty="0"/>
              <a:t>- może być </a:t>
            </a:r>
            <a:r>
              <a:rPr lang="pl-PL" b="1" dirty="0"/>
              <a:t>liniowa </a:t>
            </a:r>
            <a:r>
              <a:rPr lang="pl-PL" dirty="0"/>
              <a:t>(hierarchiczna) lub </a:t>
            </a:r>
            <a:r>
              <a:rPr lang="pl-PL" b="1" dirty="0"/>
              <a:t>liniowo-sztabowa </a:t>
            </a:r>
            <a:r>
              <a:rPr lang="pl-PL" dirty="0"/>
              <a:t>(kolegialna)</a:t>
            </a:r>
          </a:p>
          <a:p>
            <a:r>
              <a:rPr lang="pl-PL" dirty="0"/>
              <a:t>- uwzględniać musi ogniwa aparatu kierowniczego Kościoła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119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b="1" dirty="0"/>
              <a:t>2) wykonanie działania – koordynacja</a:t>
            </a:r>
            <a:endParaRPr lang="pl-PL" dirty="0"/>
          </a:p>
          <a:p>
            <a:r>
              <a:rPr lang="pl-PL" dirty="0"/>
              <a:t>- bieżące zharmonizowanie działalności zespołów i współdziałania wszystkich elementów dla zrealizowania celów</a:t>
            </a:r>
          </a:p>
          <a:p>
            <a:r>
              <a:rPr lang="pl-PL" dirty="0"/>
              <a:t>- koordynator rozdziela zadania, decyduje o przebiegu poszczególnych etapów, synchronizuje cele pomocnicze i główne oraz nadzoruje wykonujących zadania</a:t>
            </a:r>
          </a:p>
          <a:p>
            <a:r>
              <a:rPr lang="pl-PL" b="1" dirty="0"/>
              <a:t>3) kontrola</a:t>
            </a:r>
            <a:endParaRPr lang="pl-PL" dirty="0"/>
          </a:p>
          <a:p>
            <a:r>
              <a:rPr lang="pl-PL" dirty="0"/>
              <a:t>- porównanie toku realizacji zadań z przyjętym w planie wzorcem i wymaganiami</a:t>
            </a:r>
          </a:p>
          <a:p>
            <a:r>
              <a:rPr lang="pl-PL" dirty="0"/>
              <a:t>- wypracowanie wniosków na przyszłość</a:t>
            </a:r>
          </a:p>
          <a:p>
            <a:r>
              <a:rPr lang="pl-PL" dirty="0"/>
              <a:t>- weryfikacja środków, staranności i sumienności osób; wybicie ze stagnacji i przyzwyczajeń</a:t>
            </a:r>
          </a:p>
          <a:p>
            <a:r>
              <a:rPr lang="pl-PL" dirty="0"/>
              <a:t>- może zakończyć się w sposób formalny (zarządzeniem, zakazem, nakazem)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3402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</TotalTime>
  <Words>596</Words>
  <Application>Microsoft Office PowerPoint</Application>
  <PresentationFormat>Panoramiczny</PresentationFormat>
  <Paragraphs>38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Jon</vt:lpstr>
      <vt:lpstr>Teologia pastoralna szczegółowa  (zasady metodologiczne)</vt:lpstr>
      <vt:lpstr>Uwagi ogólne: </vt:lpstr>
      <vt:lpstr>Prezentacja programu PowerPoint</vt:lpstr>
      <vt:lpstr>Metody:</vt:lpstr>
      <vt:lpstr>Prezentacja programu PowerPoint</vt:lpstr>
      <vt:lpstr>Prezentacja programu PowerPoint</vt:lpstr>
      <vt:lpstr>Etapy działalności duszpasterskiej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Teologia pastoralna szczegółowa (zasady metodologiczne)</dc:title>
  <dc:creator>ja</dc:creator>
  <cp:lastModifiedBy>ja</cp:lastModifiedBy>
  <cp:revision>7</cp:revision>
  <dcterms:created xsi:type="dcterms:W3CDTF">2018-02-06T08:32:12Z</dcterms:created>
  <dcterms:modified xsi:type="dcterms:W3CDTF">2018-02-12T12:14:56Z</dcterms:modified>
</cp:coreProperties>
</file>