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72" r:id="rId3"/>
    <p:sldId id="323" r:id="rId4"/>
    <p:sldId id="314" r:id="rId5"/>
    <p:sldId id="290" r:id="rId6"/>
    <p:sldId id="316" r:id="rId7"/>
    <p:sldId id="317" r:id="rId8"/>
    <p:sldId id="312" r:id="rId9"/>
    <p:sldId id="345" r:id="rId10"/>
    <p:sldId id="354" r:id="rId11"/>
    <p:sldId id="355" r:id="rId12"/>
    <p:sldId id="311" r:id="rId13"/>
    <p:sldId id="261" r:id="rId14"/>
    <p:sldId id="270" r:id="rId15"/>
    <p:sldId id="360" r:id="rId16"/>
    <p:sldId id="362" r:id="rId17"/>
    <p:sldId id="363" r:id="rId18"/>
    <p:sldId id="364" r:id="rId19"/>
    <p:sldId id="365" r:id="rId20"/>
    <p:sldId id="366" r:id="rId21"/>
    <p:sldId id="367" r:id="rId22"/>
    <p:sldId id="368" r:id="rId23"/>
    <p:sldId id="369" r:id="rId24"/>
    <p:sldId id="350" r:id="rId25"/>
    <p:sldId id="352" r:id="rId26"/>
    <p:sldId id="351" r:id="rId27"/>
    <p:sldId id="356" r:id="rId28"/>
    <p:sldId id="357" r:id="rId29"/>
    <p:sldId id="358" r:id="rId30"/>
    <p:sldId id="359" r:id="rId31"/>
    <p:sldId id="289" r:id="rId32"/>
    <p:sldId id="299" r:id="rId33"/>
    <p:sldId id="300" r:id="rId34"/>
    <p:sldId id="301" r:id="rId35"/>
    <p:sldId id="305" r:id="rId36"/>
    <p:sldId id="306" r:id="rId37"/>
    <p:sldId id="307" r:id="rId38"/>
    <p:sldId id="308" r:id="rId39"/>
    <p:sldId id="309" r:id="rId40"/>
    <p:sldId id="310" r:id="rId41"/>
    <p:sldId id="272" r:id="rId42"/>
    <p:sldId id="271" r:id="rId43"/>
    <p:sldId id="371" r:id="rId44"/>
    <p:sldId id="273" r:id="rId45"/>
    <p:sldId id="313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5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54954" y="2099733"/>
            <a:ext cx="9313643" cy="2677648"/>
          </a:xfrm>
        </p:spPr>
        <p:txBody>
          <a:bodyPr/>
          <a:lstStyle/>
          <a:p>
            <a:pPr algn="ctr"/>
            <a:r>
              <a:rPr lang="pl-PL" dirty="0"/>
              <a:t>Gdzie szukać kierunków odpowiedzi ateistom</a:t>
            </a:r>
            <a:endParaRPr lang="en-US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Jak eliminować konflikty nauka-wiara?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174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dirty="0"/>
              <a:t>Wnioski po spotkaniu z ateistą </a:t>
            </a:r>
            <a:br>
              <a:rPr lang="pl-PL" dirty="0"/>
            </a:br>
            <a:r>
              <a:rPr lang="pl-PL" dirty="0"/>
              <a:t>na temat istnienia Boga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14400" y="3168204"/>
            <a:ext cx="10625070" cy="258311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2000" b="1" dirty="0"/>
              <a:t>Z punktu widzenia nauki nie ma sensu hipoteza Boga, który w jakikolwiek sposób ma udział w istnieniu świata. </a:t>
            </a:r>
          </a:p>
          <a:p>
            <a:pPr marL="0" indent="0" algn="just">
              <a:buNone/>
            </a:pPr>
            <a:r>
              <a:rPr lang="pl-PL" sz="2000" b="1" dirty="0"/>
              <a:t>Nie do utrzymania jest również konieczność Absolutu dla utrzymania porządku moralnego. </a:t>
            </a:r>
          </a:p>
          <a:p>
            <a:pPr marL="0" indent="0" algn="just">
              <a:buNone/>
            </a:pPr>
            <a:r>
              <a:rPr lang="pl-PL" sz="2000" b="1" dirty="0"/>
              <a:t>Religia jest jedynie odziedziczonym po przodkach elementem kultury, </a:t>
            </a:r>
            <a:br>
              <a:rPr lang="pl-PL" sz="2000" b="1" dirty="0"/>
            </a:br>
            <a:r>
              <a:rPr lang="pl-PL" sz="2000" b="1" dirty="0"/>
              <a:t>a uświadomienie sobie tego sprawi, że ateizm będzie dla każdego naturalnym wyborem.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82678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3ADE5D-7343-42EB-8333-5C09D5143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192929"/>
          </a:xfrm>
        </p:spPr>
        <p:txBody>
          <a:bodyPr/>
          <a:lstStyle/>
          <a:p>
            <a:r>
              <a:rPr lang="pl-PL" sz="4800" b="1" dirty="0"/>
              <a:t>I co z tym wszystkim zrobić?</a:t>
            </a:r>
          </a:p>
        </p:txBody>
      </p:sp>
    </p:spTree>
    <p:extLst>
      <p:ext uri="{BB962C8B-B14F-4D97-AF65-F5344CB8AC3E}">
        <p14:creationId xmlns:p14="http://schemas.microsoft.com/office/powerpoint/2010/main" val="29987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Dialog nauka-religia a Pismo Święte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5014" y="2665927"/>
            <a:ext cx="5255665" cy="3828877"/>
          </a:xfrm>
        </p:spPr>
        <p:txBody>
          <a:bodyPr>
            <a:normAutofit/>
          </a:bodyPr>
          <a:lstStyle/>
          <a:p>
            <a:pPr algn="just"/>
            <a:r>
              <a:rPr lang="pl-PL" sz="2000" dirty="0"/>
              <a:t>Czasami odkrycia naukowe prowadzą do wniosków, które </a:t>
            </a:r>
            <a:r>
              <a:rPr lang="pl-PL" sz="2000" b="1" dirty="0"/>
              <a:t>kłócą się z opisami, które znalazły się w Biblii</a:t>
            </a:r>
          </a:p>
          <a:p>
            <a:pPr algn="just"/>
            <a:r>
              <a:rPr lang="pl-PL" sz="2000" dirty="0"/>
              <a:t>Naukowiec, który poważnie traktuje odkrycia na polu nauk nie może wierzyć, że w </a:t>
            </a:r>
            <a:r>
              <a:rPr lang="pl-PL" sz="2000" b="1" dirty="0"/>
              <a:t>Piśmie Świętym nie ma błędów</a:t>
            </a:r>
            <a:r>
              <a:rPr lang="pl-PL" sz="2000" dirty="0"/>
              <a:t>…</a:t>
            </a:r>
          </a:p>
          <a:p>
            <a:pPr algn="just"/>
            <a:r>
              <a:rPr lang="pl-PL" sz="2000" dirty="0"/>
              <a:t>Czy to znaczy, że trzeba wybierać: </a:t>
            </a:r>
            <a:r>
              <a:rPr lang="pl-PL" sz="2000" b="1" dirty="0"/>
              <a:t>albo rzetelność naukowa, albo głęboka wiara?</a:t>
            </a:r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1154953" y="3907358"/>
            <a:ext cx="8813800" cy="2413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sz="2800" dirty="0"/>
          </a:p>
        </p:txBody>
      </p:sp>
      <p:sp>
        <p:nvSpPr>
          <p:cNvPr id="9" name="Symbol zastępczy zawartości 2"/>
          <p:cNvSpPr txBox="1">
            <a:spLocks/>
          </p:cNvSpPr>
          <p:nvPr/>
        </p:nvSpPr>
        <p:spPr>
          <a:xfrm>
            <a:off x="5070740" y="4234336"/>
            <a:ext cx="6569605" cy="542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pl-PL" dirty="0"/>
          </a:p>
        </p:txBody>
      </p:sp>
      <p:pic>
        <p:nvPicPr>
          <p:cNvPr id="7" name="Picture 2" descr="Znalezione obrazy dla zapytania: proces galileusza">
            <a:extLst>
              <a:ext uri="{FF2B5EF4-FFF2-40B4-BE49-F238E27FC236}">
                <a16:creationId xmlns:a16="http://schemas.microsoft.com/office/drawing/2014/main" id="{9F6AC2F5-8182-46A3-94D4-8CC8DA999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370" y="3044278"/>
            <a:ext cx="4849677" cy="266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48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…o pewnym dominikaninie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32766" y="2459001"/>
            <a:ext cx="7160999" cy="3982126"/>
          </a:xfrm>
        </p:spPr>
        <p:txBody>
          <a:bodyPr>
            <a:normAutofit/>
          </a:bodyPr>
          <a:lstStyle/>
          <a:p>
            <a:pPr algn="just"/>
            <a:r>
              <a:rPr lang="pl-PL" sz="2000" b="1" dirty="0"/>
              <a:t>Edward Schillebeeckx OP </a:t>
            </a:r>
            <a:r>
              <a:rPr lang="pl-PL" sz="2000" dirty="0"/>
              <a:t>(ur. 14 listopada 1914 </a:t>
            </a:r>
            <a:br>
              <a:rPr lang="pl-PL" sz="2000" dirty="0"/>
            </a:br>
            <a:r>
              <a:rPr lang="pl-PL" sz="2000" dirty="0"/>
              <a:t>w Antwerpii, zm. 23 grudnia 2009 w </a:t>
            </a:r>
            <a:r>
              <a:rPr lang="pl-PL" sz="2000" dirty="0" err="1"/>
              <a:t>Nijmegen</a:t>
            </a:r>
            <a:r>
              <a:rPr lang="pl-PL" sz="2000" dirty="0"/>
              <a:t>) – flamandzki teolog, dominikanin, jedna z kluczowych postaci II Soboru Watykańskiego.</a:t>
            </a:r>
          </a:p>
          <a:p>
            <a:pPr algn="just"/>
            <a:r>
              <a:rPr lang="pl-PL" sz="2000" b="1" dirty="0"/>
              <a:t>Hermeneutyka </a:t>
            </a:r>
            <a:r>
              <a:rPr lang="pl-PL" sz="2000" dirty="0"/>
              <a:t>(z gr. </a:t>
            </a:r>
            <a:r>
              <a:rPr lang="pl-PL" sz="2000" dirty="0" err="1"/>
              <a:t>ἑρμηνεύειν</a:t>
            </a:r>
            <a:r>
              <a:rPr lang="pl-PL" sz="2000" dirty="0"/>
              <a:t> – objaśniać, interpretować; od Hermesa jako posłańca bogów) – zapoczątkowana w starożytnej Grecji sztuka interpretacji tekstów literackich.</a:t>
            </a:r>
          </a:p>
          <a:p>
            <a:pPr lvl="1" algn="just"/>
            <a:r>
              <a:rPr lang="pl-PL" sz="2000" b="1" dirty="0"/>
              <a:t>Hermeneutyka teologiczna </a:t>
            </a:r>
            <a:r>
              <a:rPr lang="pl-PL" sz="2000" dirty="0"/>
              <a:t>– sztuka interpretacji tekstów teologicznych.</a:t>
            </a:r>
          </a:p>
          <a:p>
            <a:pPr lvl="1" algn="just"/>
            <a:r>
              <a:rPr lang="pl-PL" sz="2000" b="1" dirty="0"/>
              <a:t>Hermeneutyka biblijna </a:t>
            </a:r>
            <a:r>
              <a:rPr lang="pl-PL" sz="2000" dirty="0"/>
              <a:t>– sztuka interpretacji Biblii</a:t>
            </a:r>
          </a:p>
        </p:txBody>
      </p:sp>
      <p:pic>
        <p:nvPicPr>
          <p:cNvPr id="8" name="Picture 2" descr="https://upload.wikimedia.org/wikipedia/commons/thumb/7/75/Edward_Schillebeeckx.jpg/159px-Edward_Schillebeeckx.jpg">
            <a:extLst>
              <a:ext uri="{FF2B5EF4-FFF2-40B4-BE49-F238E27FC236}">
                <a16:creationId xmlns:a16="http://schemas.microsoft.com/office/drawing/2014/main" id="{23A41923-5B5E-4932-B34E-FB27ECD1F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368926"/>
            <a:ext cx="2649197" cy="398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11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…o pewnym dominikaninie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58403" y="2461189"/>
            <a:ext cx="7160999" cy="416794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000" i="1" dirty="0"/>
              <a:t>Już od dawna stało się jasne, że </a:t>
            </a:r>
            <a:r>
              <a:rPr lang="pl-PL" sz="2000" b="1" i="1" dirty="0"/>
              <a:t>nie przemawia do nas nuda </a:t>
            </a:r>
            <a:r>
              <a:rPr lang="pl-PL" sz="2000" b="1" i="1" dirty="0" err="1"/>
              <a:t>vox</a:t>
            </a:r>
            <a:r>
              <a:rPr lang="pl-PL" sz="2000" b="1" i="1" dirty="0"/>
              <a:t> Dei</a:t>
            </a:r>
            <a:r>
              <a:rPr lang="pl-PL" sz="2000" i="1" dirty="0"/>
              <a:t>, głos który by docierał do nas jakby po linii pionowej, w sposób czysto boski. Słowo Boże jest nam dane w Starym i Nowym Testamencie, a każdy z nich już stanowi </a:t>
            </a:r>
            <a:r>
              <a:rPr lang="pl-PL" sz="2000" b="1" i="1" dirty="0"/>
              <a:t>interpretującą odpowiedź na inicjatywę Boga</a:t>
            </a:r>
            <a:r>
              <a:rPr lang="pl-PL" sz="2000" i="1" dirty="0"/>
              <a:t>. Nasi wierzący bliźni, ludzie, którzy swoje życie oparli na przekonaniu, iż Bogu można zawierzyć, ci ludzie </a:t>
            </a:r>
            <a:r>
              <a:rPr lang="pl-PL" sz="2000" b="1" i="1" dirty="0"/>
              <a:t>interpretują zbawcze działanie Boże w Izraelu </a:t>
            </a:r>
            <a:br>
              <a:rPr lang="pl-PL" sz="2000" b="1" i="1" dirty="0"/>
            </a:br>
            <a:r>
              <a:rPr lang="pl-PL" sz="2000" b="1" i="1" dirty="0"/>
              <a:t>i w człowieku Jezusie Chrystusie</a:t>
            </a:r>
            <a:r>
              <a:rPr lang="pl-PL" sz="2000" i="1" dirty="0"/>
              <a:t>. </a:t>
            </a:r>
          </a:p>
          <a:p>
            <a:pPr marL="0" indent="0" algn="r">
              <a:buNone/>
            </a:pPr>
            <a:endParaRPr lang="pl-PL" sz="1700" dirty="0"/>
          </a:p>
          <a:p>
            <a:pPr marL="0" indent="0" algn="r">
              <a:buNone/>
            </a:pPr>
            <a:r>
              <a:rPr lang="pl-PL" sz="1700" dirty="0"/>
              <a:t>(Edward Schillebeeckx, </a:t>
            </a:r>
            <a:r>
              <a:rPr lang="pl-PL" sz="1700" i="1" dirty="0"/>
              <a:t>O katolickie zastosowanie hermeneutyki</a:t>
            </a:r>
            <a:r>
              <a:rPr lang="pl-PL" sz="1700" dirty="0"/>
              <a:t>)</a:t>
            </a:r>
          </a:p>
        </p:txBody>
      </p:sp>
      <p:pic>
        <p:nvPicPr>
          <p:cNvPr id="8" name="Picture 2" descr="https://upload.wikimedia.org/wikipedia/commons/thumb/7/75/Edward_Schillebeeckx.jpg/159px-Edward_Schillebeeckx.jpg">
            <a:extLst>
              <a:ext uri="{FF2B5EF4-FFF2-40B4-BE49-F238E27FC236}">
                <a16:creationId xmlns:a16="http://schemas.microsoft.com/office/drawing/2014/main" id="{23A41923-5B5E-4932-B34E-FB27ECD1F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368926"/>
            <a:ext cx="2649197" cy="398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61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…o pewnym dominikaninie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98207" y="2368927"/>
            <a:ext cx="6409344" cy="4260208"/>
          </a:xfrm>
        </p:spPr>
        <p:txBody>
          <a:bodyPr>
            <a:normAutofit/>
          </a:bodyPr>
          <a:lstStyle/>
          <a:p>
            <a:pPr algn="just"/>
            <a:r>
              <a:rPr lang="pl-PL" sz="2000" dirty="0"/>
              <a:t>Bóg zawsze mówi do nas </a:t>
            </a:r>
            <a:r>
              <a:rPr lang="pl-PL" sz="2000" b="1" dirty="0"/>
              <a:t>ubierając swoje przesłanie w taki obraz, który ma szansę przemówić. </a:t>
            </a:r>
          </a:p>
          <a:p>
            <a:pPr algn="just"/>
            <a:r>
              <a:rPr lang="pl-PL" sz="2000" dirty="0"/>
              <a:t>Treść zapisanego w Biblii dialogu Boga z człowiekiem ma </a:t>
            </a:r>
            <a:r>
              <a:rPr lang="pl-PL" sz="2000" b="1" dirty="0"/>
              <a:t>charakter uniwersalny</a:t>
            </a:r>
            <a:r>
              <a:rPr lang="pl-PL" sz="2000" dirty="0"/>
              <a:t>, ukryty za kontekstem.</a:t>
            </a:r>
          </a:p>
          <a:p>
            <a:pPr algn="just"/>
            <a:r>
              <a:rPr lang="pl-PL" sz="2000" b="1" dirty="0"/>
              <a:t>Zadanie hermeneutyczne teologii</a:t>
            </a:r>
            <a:r>
              <a:rPr lang="pl-PL" sz="2000" dirty="0"/>
              <a:t>:</a:t>
            </a:r>
          </a:p>
          <a:p>
            <a:pPr lvl="1" algn="just"/>
            <a:r>
              <a:rPr lang="pl-PL" sz="2000" dirty="0"/>
              <a:t> Podejmowanie wysiłku, by </a:t>
            </a:r>
            <a:r>
              <a:rPr lang="pl-PL" sz="2000" b="1" dirty="0"/>
              <a:t>znaleźć uniwersalny przekaz </a:t>
            </a:r>
            <a:r>
              <a:rPr lang="pl-PL" sz="2000" dirty="0"/>
              <a:t>za opisem biblijnym</a:t>
            </a:r>
          </a:p>
          <a:p>
            <a:pPr lvl="1" algn="just"/>
            <a:r>
              <a:rPr lang="pl-PL" sz="2000" dirty="0"/>
              <a:t>Ubrać uniwersalny przekaz w obraz, który może trafić do współczesnego człowieka</a:t>
            </a:r>
            <a:r>
              <a:rPr lang="pl-PL" sz="2000" b="1" dirty="0"/>
              <a:t> – zakodować w nowym kontekście</a:t>
            </a:r>
          </a:p>
        </p:txBody>
      </p:sp>
      <p:pic>
        <p:nvPicPr>
          <p:cNvPr id="8" name="Picture 2" descr="https://upload.wikimedia.org/wikipedia/commons/thumb/7/75/Edward_Schillebeeckx.jpg/159px-Edward_Schillebeeckx.jpg">
            <a:extLst>
              <a:ext uri="{FF2B5EF4-FFF2-40B4-BE49-F238E27FC236}">
                <a16:creationId xmlns:a16="http://schemas.microsoft.com/office/drawing/2014/main" id="{23A41923-5B5E-4932-B34E-FB27ECD1F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196" y="2283470"/>
            <a:ext cx="1937520" cy="291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Znalezione obrazy dla zapytania kontekst i istota">
            <a:extLst>
              <a:ext uri="{FF2B5EF4-FFF2-40B4-BE49-F238E27FC236}">
                <a16:creationId xmlns:a16="http://schemas.microsoft.com/office/drawing/2014/main" id="{AFB1D4B0-B7C8-401D-A77A-03D1BD0C5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2266" y="4166003"/>
            <a:ext cx="2064077" cy="246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06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5297" y="973668"/>
            <a:ext cx="9904576" cy="706964"/>
          </a:xfrm>
        </p:spPr>
        <p:txBody>
          <a:bodyPr/>
          <a:lstStyle/>
          <a:p>
            <a:r>
              <a:rPr lang="pl-PL" dirty="0"/>
              <a:t>…o pewnym dominikaninie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45552" y="2495372"/>
            <a:ext cx="6879847" cy="4050708"/>
          </a:xfrm>
        </p:spPr>
        <p:txBody>
          <a:bodyPr>
            <a:noAutofit/>
          </a:bodyPr>
          <a:lstStyle/>
          <a:p>
            <a:pPr lvl="0" algn="just"/>
            <a:r>
              <a:rPr lang="pl-PL" sz="2000" dirty="0"/>
              <a:t>Teologia w twierdzeniach – nawet tych dogmatycznych – posługuje się obrazami świata </a:t>
            </a:r>
            <a:br>
              <a:rPr lang="pl-PL" sz="2000" dirty="0"/>
            </a:br>
            <a:r>
              <a:rPr lang="pl-PL" sz="2000" dirty="0"/>
              <a:t>z czasów, w których sobory, papieże czy biskupi się wypowiadali. </a:t>
            </a:r>
            <a:r>
              <a:rPr lang="pl-PL" sz="2000" b="1" dirty="0"/>
              <a:t>Używane w historii teologii koncepcje naukowe ulegają procesowi dezaktualizacji</a:t>
            </a:r>
            <a:r>
              <a:rPr lang="pl-PL" sz="2000" dirty="0"/>
              <a:t>.</a:t>
            </a:r>
          </a:p>
          <a:p>
            <a:pPr algn="just"/>
            <a:r>
              <a:rPr lang="pl-PL" sz="2000" dirty="0"/>
              <a:t>Kościół (jak i Bóg) zawsze mówi do nas </a:t>
            </a:r>
            <a:r>
              <a:rPr lang="pl-PL" sz="2000" b="1" dirty="0"/>
              <a:t>ubierając swoje przesłanie w taki obraz, który ma szansę przemówić, bo Bogu zależy przede wszystkim, by do nas dotrzeć.</a:t>
            </a:r>
          </a:p>
          <a:p>
            <a:pPr algn="just"/>
            <a:r>
              <a:rPr lang="pl-PL" sz="2000" b="1" dirty="0"/>
              <a:t>Sam obraz, szata literacka, nigdy nie jest nieomylna</a:t>
            </a:r>
            <a:r>
              <a:rPr lang="pl-PL" sz="2000" dirty="0"/>
              <a:t>. Istotne jest zbawcze przesłanie, które się za tym obrazem kryje.</a:t>
            </a:r>
          </a:p>
        </p:txBody>
      </p:sp>
      <p:pic>
        <p:nvPicPr>
          <p:cNvPr id="4" name="Picture 2" descr="https://upload.wikimedia.org/wikipedia/commons/thumb/7/75/Edward_Schillebeeckx.jpg/159px-Edward_Schillebeeckx.jpg">
            <a:extLst>
              <a:ext uri="{FF2B5EF4-FFF2-40B4-BE49-F238E27FC236}">
                <a16:creationId xmlns:a16="http://schemas.microsoft.com/office/drawing/2014/main" id="{7B94B758-71C8-4253-A2B1-D0C8AFCCA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794" y="2634222"/>
            <a:ext cx="2529556" cy="380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38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631065"/>
            <a:ext cx="8761413" cy="1171977"/>
          </a:xfrm>
        </p:spPr>
        <p:txBody>
          <a:bodyPr/>
          <a:lstStyle/>
          <a:p>
            <a:r>
              <a:rPr lang="pl-PL" dirty="0">
                <a:solidFill>
                  <a:srgbClr val="EBEBEB"/>
                </a:solidFill>
              </a:rPr>
              <a:t>…o pewnym dominikaninie</a:t>
            </a:r>
            <a:endParaRPr lang="pl-PL" sz="2800" b="1" cap="smal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0019" y="2281727"/>
            <a:ext cx="11220628" cy="4486542"/>
          </a:xfrm>
        </p:spPr>
        <p:txBody>
          <a:bodyPr>
            <a:noAutofit/>
          </a:bodyPr>
          <a:lstStyle/>
          <a:p>
            <a:pPr algn="just"/>
            <a:r>
              <a:rPr lang="pl-PL" sz="2000" dirty="0">
                <a:solidFill>
                  <a:schemeClr val="tx1"/>
                </a:solidFill>
              </a:rPr>
              <a:t>Wniebowstąpienie rozumiano jako uniesienie się Jezusa </a:t>
            </a:r>
            <a:r>
              <a:rPr lang="pl-PL" sz="2000" u="sng" dirty="0">
                <a:solidFill>
                  <a:schemeClr val="tx1"/>
                </a:solidFill>
              </a:rPr>
              <a:t>nad głowy</a:t>
            </a:r>
            <a:r>
              <a:rPr lang="pl-PL" sz="2000" dirty="0">
                <a:solidFill>
                  <a:schemeClr val="tx1"/>
                </a:solidFill>
              </a:rPr>
              <a:t> Apostołów  „do nieba”.</a:t>
            </a:r>
          </a:p>
          <a:p>
            <a:pPr marL="3516313" lvl="8" indent="-285750" algn="just"/>
            <a:endParaRPr lang="pl-PL" sz="2000" dirty="0">
              <a:solidFill>
                <a:schemeClr val="tx1"/>
              </a:solidFill>
            </a:endParaRPr>
          </a:p>
          <a:p>
            <a:pPr marL="3516313" lvl="8" indent="-285750" algn="just"/>
            <a:endParaRPr lang="pl-PL" sz="2000" dirty="0">
              <a:solidFill>
                <a:schemeClr val="tx1"/>
              </a:solidFill>
            </a:endParaRPr>
          </a:p>
          <a:p>
            <a:pPr marL="3516313" lvl="8" indent="-285750" algn="just"/>
            <a:endParaRPr lang="pl-PL" sz="1800" dirty="0">
              <a:solidFill>
                <a:schemeClr val="tx1"/>
              </a:solidFill>
            </a:endParaRPr>
          </a:p>
          <a:p>
            <a:pPr marL="717550" lvl="8" indent="-285750" algn="just"/>
            <a:r>
              <a:rPr lang="pl-PL" sz="2000" dirty="0">
                <a:solidFill>
                  <a:schemeClr val="tx1"/>
                </a:solidFill>
              </a:rPr>
              <a:t>Związane to było z geocentrycznym modelem kosmosu</a:t>
            </a:r>
          </a:p>
          <a:p>
            <a:pPr algn="just"/>
            <a:endParaRPr lang="pl-PL" dirty="0">
              <a:solidFill>
                <a:schemeClr val="tx1"/>
              </a:solidFill>
            </a:endParaRPr>
          </a:p>
          <a:p>
            <a:pPr algn="just"/>
            <a:endParaRPr lang="pl-PL" dirty="0">
              <a:solidFill>
                <a:schemeClr val="tx1"/>
              </a:solidFill>
            </a:endParaRPr>
          </a:p>
          <a:p>
            <a:pPr algn="just"/>
            <a:r>
              <a:rPr lang="pl-PL" sz="2000" dirty="0">
                <a:solidFill>
                  <a:schemeClr val="tx1"/>
                </a:solidFill>
              </a:rPr>
              <a:t>Dziś coraz częściej w tym opisie i tak rozumianym niebie widzi się </a:t>
            </a:r>
            <a:r>
              <a:rPr lang="pl-PL" sz="2000" b="1" dirty="0">
                <a:solidFill>
                  <a:schemeClr val="tx1"/>
                </a:solidFill>
              </a:rPr>
              <a:t>kontekst</a:t>
            </a:r>
            <a:r>
              <a:rPr lang="pl-PL" sz="2000" dirty="0">
                <a:solidFill>
                  <a:schemeClr val="tx1"/>
                </a:solidFill>
              </a:rPr>
              <a:t>, a narrację</a:t>
            </a:r>
            <a:br>
              <a:rPr lang="pl-PL" sz="2000" dirty="0">
                <a:solidFill>
                  <a:schemeClr val="tx1"/>
                </a:solidFill>
              </a:rPr>
            </a:br>
            <a:r>
              <a:rPr lang="pl-PL" sz="2000" dirty="0">
                <a:solidFill>
                  <a:schemeClr val="tx1"/>
                </a:solidFill>
              </a:rPr>
              <a:t>o Wniebowstąpieniu interpretuje się jako metaforyczne określenie końca ukazywania się Jezusa Zmartwychwstałego i wskazanie na moment, w którym Apostołowie wzięli pełną odpowiedzialność za Kościół (</a:t>
            </a:r>
            <a:r>
              <a:rPr lang="pl-PL" sz="2000" dirty="0" err="1">
                <a:solidFill>
                  <a:schemeClr val="tx1"/>
                </a:solidFill>
              </a:rPr>
              <a:t>Adolphe</a:t>
            </a:r>
            <a:r>
              <a:rPr lang="pl-PL" sz="2000" dirty="0">
                <a:solidFill>
                  <a:schemeClr val="tx1"/>
                </a:solidFill>
              </a:rPr>
              <a:t> </a:t>
            </a:r>
            <a:r>
              <a:rPr lang="pl-PL" sz="2000" dirty="0" err="1">
                <a:solidFill>
                  <a:schemeClr val="tx1"/>
                </a:solidFill>
              </a:rPr>
              <a:t>Gesché</a:t>
            </a:r>
            <a:r>
              <a:rPr lang="pl-PL" sz="2000" dirty="0">
                <a:solidFill>
                  <a:schemeClr val="tx1"/>
                </a:solidFill>
              </a:rPr>
              <a:t>).</a:t>
            </a:r>
          </a:p>
        </p:txBody>
      </p:sp>
      <p:pic>
        <p:nvPicPr>
          <p:cNvPr id="5122" name="Picture 2" descr="Podobny obraz">
            <a:extLst>
              <a:ext uri="{FF2B5EF4-FFF2-40B4-BE49-F238E27FC236}">
                <a16:creationId xmlns:a16="http://schemas.microsoft.com/office/drawing/2014/main" id="{03DE613F-AB72-46D5-B6D1-21531C8BF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517" y="2785927"/>
            <a:ext cx="3677832" cy="1390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Podobny obraz">
            <a:extLst>
              <a:ext uri="{FF2B5EF4-FFF2-40B4-BE49-F238E27FC236}">
                <a16:creationId xmlns:a16="http://schemas.microsoft.com/office/drawing/2014/main" id="{56AE1AD1-C951-4D76-9EB4-3F9F6A25B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850" y="2862737"/>
            <a:ext cx="2126210" cy="262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51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5297" y="973668"/>
            <a:ext cx="9904576" cy="706964"/>
          </a:xfrm>
        </p:spPr>
        <p:txBody>
          <a:bodyPr/>
          <a:lstStyle/>
          <a:p>
            <a:r>
              <a:rPr lang="pl-PL" dirty="0"/>
              <a:t>…o pewnym jezuicie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45552" y="2341548"/>
            <a:ext cx="7264407" cy="4204532"/>
          </a:xfrm>
        </p:spPr>
        <p:txBody>
          <a:bodyPr>
            <a:noAutofit/>
          </a:bodyPr>
          <a:lstStyle/>
          <a:p>
            <a:pPr lvl="0" algn="just"/>
            <a:r>
              <a:rPr lang="pl-PL" sz="2000" b="1" dirty="0"/>
              <a:t>Karl Rahner (ur. 5 marca 1904 we Fryburgu Bryzgowijskim, zm. 30 marca 1984 w Innsbrucku) </a:t>
            </a:r>
            <a:r>
              <a:rPr lang="pl-PL" sz="2000" dirty="0"/>
              <a:t>był jednym z najbardziej wpływowych teologów XX wieku, który znacząco wpłynął na II Sobór Watykański. Próbował aktualne ludzkie doświadczenie oraz myśl połączyć z wiarą chrześcijańską.</a:t>
            </a:r>
          </a:p>
          <a:p>
            <a:pPr lvl="0" algn="just"/>
            <a:r>
              <a:rPr lang="pl-PL" sz="2000" dirty="0"/>
              <a:t>Jest autorem tak zwanego </a:t>
            </a:r>
            <a:r>
              <a:rPr lang="pl-PL" sz="2000" b="1" dirty="0"/>
              <a:t>przewrotu kopernikańskiego </a:t>
            </a:r>
            <a:r>
              <a:rPr lang="pl-PL" sz="2000" dirty="0"/>
              <a:t>w teologii</a:t>
            </a:r>
          </a:p>
          <a:p>
            <a:pPr lvl="1" algn="just"/>
            <a:r>
              <a:rPr lang="pl-PL" sz="2000" dirty="0"/>
              <a:t>W </a:t>
            </a:r>
            <a:r>
              <a:rPr lang="pl-PL" sz="2000" b="1" dirty="0"/>
              <a:t>centrum teologii jest relacja Boga </a:t>
            </a:r>
            <a:br>
              <a:rPr lang="pl-PL" sz="2000" b="1" dirty="0"/>
            </a:br>
            <a:r>
              <a:rPr lang="pl-PL" sz="2000" b="1" dirty="0"/>
              <a:t>i człowieka</a:t>
            </a:r>
            <a:r>
              <a:rPr lang="pl-PL" sz="2000" dirty="0"/>
              <a:t>, a nie Bóg sam w sobie</a:t>
            </a:r>
          </a:p>
          <a:p>
            <a:pPr lvl="1" algn="just"/>
            <a:r>
              <a:rPr lang="pl-PL" sz="2000" dirty="0"/>
              <a:t>Każdy aspekt teologii powinien być </a:t>
            </a:r>
            <a:r>
              <a:rPr lang="pl-PL" sz="2000" b="1" dirty="0"/>
              <a:t>połączony </a:t>
            </a:r>
            <a:br>
              <a:rPr lang="pl-PL" sz="2000" b="1" dirty="0"/>
            </a:br>
            <a:r>
              <a:rPr lang="pl-PL" sz="2000" b="1" dirty="0"/>
              <a:t>z egzystencją</a:t>
            </a:r>
            <a:r>
              <a:rPr lang="pl-PL" sz="2000" dirty="0"/>
              <a:t> i odpowiadać na ludzkie tęsknoty</a:t>
            </a:r>
          </a:p>
          <a:p>
            <a:pPr marL="0" lvl="0" indent="0" algn="just">
              <a:buNone/>
            </a:pPr>
            <a:endParaRPr lang="pl-PL" sz="2000" dirty="0"/>
          </a:p>
        </p:txBody>
      </p:sp>
      <p:pic>
        <p:nvPicPr>
          <p:cNvPr id="5" name="Picture 2" descr="Znalezione obrazy dla zapytania Karl Rahner">
            <a:extLst>
              <a:ext uri="{FF2B5EF4-FFF2-40B4-BE49-F238E27FC236}">
                <a16:creationId xmlns:a16="http://schemas.microsoft.com/office/drawing/2014/main" id="{9D0B44D7-1811-4464-9CA8-2A395335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9061" y="2680988"/>
            <a:ext cx="3183323" cy="320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00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5297" y="973668"/>
            <a:ext cx="9904576" cy="706964"/>
          </a:xfrm>
        </p:spPr>
        <p:txBody>
          <a:bodyPr/>
          <a:lstStyle/>
          <a:p>
            <a:r>
              <a:rPr lang="pl-PL" dirty="0"/>
              <a:t>…o pewnym jezuicie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5297" y="2341548"/>
            <a:ext cx="7605757" cy="4375446"/>
          </a:xfrm>
        </p:spPr>
        <p:txBody>
          <a:bodyPr>
            <a:noAutofit/>
          </a:bodyPr>
          <a:lstStyle/>
          <a:p>
            <a:pPr lvl="0" algn="just"/>
            <a:r>
              <a:rPr lang="pl-PL" sz="2000" dirty="0"/>
              <a:t>Karl Rahner postawił sobie pytanie: </a:t>
            </a:r>
            <a:r>
              <a:rPr lang="pl-PL" sz="2000" b="1" dirty="0"/>
              <a:t>Jak oddzielić to, co uniwersalnie od tego, co jedynie kontekstualne – właściwe danym czasom?</a:t>
            </a:r>
          </a:p>
          <a:p>
            <a:pPr algn="just"/>
            <a:r>
              <a:rPr lang="pl-PL" sz="2000" dirty="0"/>
              <a:t>Pomóc mogą </a:t>
            </a:r>
            <a:r>
              <a:rPr lang="pl-PL" sz="2000" b="1" i="1" dirty="0"/>
              <a:t>kryteria rozwoju dogmatu. </a:t>
            </a:r>
            <a:r>
              <a:rPr lang="pl-PL" sz="2000" dirty="0"/>
              <a:t>Jednym z najistotniejszych jest hierarchia prawd, a więc przekonanie, że jest w chrześcijaństwie prawda najważniejsza, a pozostałe są jej podporządkowane (dla Rahnera to samoudzielanie się Boga światu; dla papieża Franciszka to miłosierdzie…). </a:t>
            </a:r>
          </a:p>
          <a:p>
            <a:pPr algn="just"/>
            <a:r>
              <a:rPr lang="pl-PL" sz="2000" dirty="0"/>
              <a:t>Jeśli chcemy interpretować jakiś tekst, to pytamy: </a:t>
            </a:r>
            <a:r>
              <a:rPr lang="pl-PL" sz="2000" b="1" dirty="0"/>
              <a:t>Co on wnosi w rozumienie tej podstawowej prawdy wiary?</a:t>
            </a:r>
            <a:r>
              <a:rPr lang="pl-PL" sz="2000" dirty="0"/>
              <a:t> Wszystkie inne sprawy są tylko drugorzędnym kontekstem, więc nie trzeba się nimi zbytnio przejmować.</a:t>
            </a:r>
            <a:endParaRPr lang="pl-PL" sz="2000" b="1" dirty="0"/>
          </a:p>
          <a:p>
            <a:pPr lvl="0" algn="just"/>
            <a:endParaRPr lang="pl-PL" sz="2000" dirty="0"/>
          </a:p>
          <a:p>
            <a:pPr marL="0" lvl="0" indent="0" algn="just">
              <a:buNone/>
            </a:pPr>
            <a:endParaRPr lang="pl-PL" sz="2000" dirty="0"/>
          </a:p>
        </p:txBody>
      </p:sp>
      <p:pic>
        <p:nvPicPr>
          <p:cNvPr id="5" name="Picture 2" descr="Znalezione obrazy dla zapytania Karl Rahner">
            <a:extLst>
              <a:ext uri="{FF2B5EF4-FFF2-40B4-BE49-F238E27FC236}">
                <a16:creationId xmlns:a16="http://schemas.microsoft.com/office/drawing/2014/main" id="{9D0B44D7-1811-4464-9CA8-2A395335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380" y="2680988"/>
            <a:ext cx="3183323" cy="320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86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92209" y="973668"/>
            <a:ext cx="9224157" cy="706964"/>
          </a:xfrm>
        </p:spPr>
        <p:txBody>
          <a:bodyPr/>
          <a:lstStyle/>
          <a:p>
            <a:r>
              <a:rPr lang="pl-PL" dirty="0"/>
              <a:t>…o odkrywaniu podwójnej natury Biblii</a:t>
            </a:r>
            <a:endParaRPr lang="en-US" dirty="0"/>
          </a:p>
        </p:txBody>
      </p:sp>
      <p:sp>
        <p:nvSpPr>
          <p:cNvPr id="7" name="Symbol zastępczy zawartości 2"/>
          <p:cNvSpPr txBox="1">
            <a:spLocks/>
          </p:cNvSpPr>
          <p:nvPr/>
        </p:nvSpPr>
        <p:spPr>
          <a:xfrm>
            <a:off x="692209" y="2546647"/>
            <a:ext cx="6007693" cy="39567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pl-PL" sz="2000" dirty="0"/>
              <a:t>Kościół dojrzewał do przekonania </a:t>
            </a:r>
            <a:br>
              <a:rPr lang="pl-PL" sz="2000" dirty="0"/>
            </a:br>
            <a:r>
              <a:rPr lang="pl-PL" sz="2000" dirty="0"/>
              <a:t>o kontekstualności, podejmując refleksję nad </a:t>
            </a:r>
            <a:r>
              <a:rPr lang="pl-PL" sz="2000" b="1" dirty="0"/>
              <a:t>natchnieniem biblijnym</a:t>
            </a:r>
            <a:r>
              <a:rPr lang="pl-PL" sz="2000" dirty="0"/>
              <a:t>.</a:t>
            </a:r>
          </a:p>
          <a:p>
            <a:pPr lvl="0" algn="just"/>
            <a:r>
              <a:rPr lang="pl-PL" sz="2000" b="1" dirty="0"/>
              <a:t>Natchnienie</a:t>
            </a:r>
            <a:r>
              <a:rPr lang="pl-PL" sz="2000" dirty="0"/>
              <a:t> to dzieło Ducha Świętego, który opanowuje człowieka i porusza go do działania, a więc czyny podejmowane przez człowieka są wyrażeniem woli Bożej.</a:t>
            </a:r>
          </a:p>
          <a:p>
            <a:pPr lvl="0" algn="just"/>
            <a:r>
              <a:rPr lang="pl-PL" sz="2000" dirty="0"/>
              <a:t>Skoro Duch nakłania człowieka to natchnione są: tekst i przekaz przed spisaniem, a i sama lektura wymaga współpracy z Duchem Świętym.</a:t>
            </a:r>
          </a:p>
        </p:txBody>
      </p:sp>
      <p:pic>
        <p:nvPicPr>
          <p:cNvPr id="7170" name="Picture 2" descr="Znalezione obrazy dla zapytania natchnienie biblijne">
            <a:extLst>
              <a:ext uri="{FF2B5EF4-FFF2-40B4-BE49-F238E27FC236}">
                <a16:creationId xmlns:a16="http://schemas.microsoft.com/office/drawing/2014/main" id="{F034FB2F-2224-4A0C-83E1-782CF54F6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010" y="2341547"/>
            <a:ext cx="2720090" cy="4379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63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…o odkrywaniu podwójnej natury Biblii</a:t>
            </a:r>
            <a:endParaRPr lang="en-US" dirty="0"/>
          </a:p>
        </p:txBody>
      </p:sp>
      <p:sp>
        <p:nvSpPr>
          <p:cNvPr id="7" name="Symbol zastępczy zawartości 2"/>
          <p:cNvSpPr txBox="1">
            <a:spLocks/>
          </p:cNvSpPr>
          <p:nvPr/>
        </p:nvSpPr>
        <p:spPr>
          <a:xfrm>
            <a:off x="461474" y="2343955"/>
            <a:ext cx="8135596" cy="42757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pl-PL" sz="2000" dirty="0"/>
              <a:t>Natchnienie a autorstwo ludzkie:</a:t>
            </a:r>
          </a:p>
          <a:p>
            <a:pPr lvl="1" algn="just"/>
            <a:r>
              <a:rPr lang="pl-PL" sz="2000" dirty="0"/>
              <a:t>Ojcowie Kościoła i Tomasz – Bóg dyktuje (instrumentalizm)</a:t>
            </a:r>
          </a:p>
          <a:p>
            <a:pPr lvl="1" algn="just"/>
            <a:r>
              <a:rPr lang="pl-PL" sz="2000" dirty="0"/>
              <a:t>Leon XIII, Pius XII – </a:t>
            </a:r>
            <a:r>
              <a:rPr lang="pl-PL" sz="2000" b="1" dirty="0"/>
              <a:t>Bóg</a:t>
            </a:r>
            <a:r>
              <a:rPr lang="pl-PL" sz="2000" dirty="0"/>
              <a:t> porusza i czyni możliwym ludzkie autorstwo, a więc </a:t>
            </a:r>
            <a:r>
              <a:rPr lang="pl-PL" sz="2000" b="1" dirty="0"/>
              <a:t>ogranicza się do tego, żeby powstało pismo w formie kompletnej i określonej</a:t>
            </a:r>
            <a:r>
              <a:rPr lang="pl-PL" sz="2000" dirty="0"/>
              <a:t>, ale On nie pisze </a:t>
            </a:r>
            <a:br>
              <a:rPr lang="pl-PL" sz="2000" dirty="0"/>
            </a:br>
            <a:r>
              <a:rPr lang="pl-PL" sz="2000" dirty="0"/>
              <a:t>i nie dyktuje słów</a:t>
            </a:r>
          </a:p>
          <a:p>
            <a:pPr lvl="1" algn="just"/>
            <a:r>
              <a:rPr lang="pl-PL" sz="2000" dirty="0"/>
              <a:t>Skoro Bóg dał myśl, którą człowiek przekazywał ludzkim słowem, to </a:t>
            </a:r>
            <a:r>
              <a:rPr lang="pl-PL" sz="2000" b="1" dirty="0"/>
              <a:t>absolutyzowanie konkretnych zdań </a:t>
            </a:r>
            <a:br>
              <a:rPr lang="pl-PL" sz="2000" b="1" dirty="0"/>
            </a:br>
            <a:r>
              <a:rPr lang="pl-PL" sz="2000" b="1" dirty="0"/>
              <a:t>i uwypuklanie wyrażeń jest błędem </a:t>
            </a:r>
            <a:r>
              <a:rPr lang="pl-PL" sz="2000" dirty="0"/>
              <a:t>– prawda jest w całej Biblii</a:t>
            </a:r>
          </a:p>
          <a:p>
            <a:pPr lvl="1" algn="just"/>
            <a:r>
              <a:rPr lang="pl-PL" sz="2000" dirty="0"/>
              <a:t>Myśl przewodnia Biblii to tajemnica zbawienia, więc </a:t>
            </a:r>
            <a:r>
              <a:rPr lang="pl-PL" sz="2000" b="1" dirty="0"/>
              <a:t>pozostałe mają sens w odniesieniu do tej tajemnicy.</a:t>
            </a:r>
          </a:p>
        </p:txBody>
      </p:sp>
      <p:pic>
        <p:nvPicPr>
          <p:cNvPr id="10242" name="Picture 2" descr="Znalezione obrazy dla zapytania: natchnienie biblijne&quot;">
            <a:extLst>
              <a:ext uri="{FF2B5EF4-FFF2-40B4-BE49-F238E27FC236}">
                <a16:creationId xmlns:a16="http://schemas.microsoft.com/office/drawing/2014/main" id="{0117CF65-6F54-4865-9644-038F8C08B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217" y="3008118"/>
            <a:ext cx="3280659" cy="216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78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5297" y="973668"/>
            <a:ext cx="9904576" cy="706964"/>
          </a:xfrm>
        </p:spPr>
        <p:txBody>
          <a:bodyPr/>
          <a:lstStyle/>
          <a:p>
            <a:r>
              <a:rPr lang="pl-PL" dirty="0"/>
              <a:t>…o odkrywaniu podwójnej natury Biblii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46932" y="2324094"/>
            <a:ext cx="11288754" cy="4218373"/>
          </a:xfrm>
        </p:spPr>
        <p:txBody>
          <a:bodyPr>
            <a:noAutofit/>
          </a:bodyPr>
          <a:lstStyle/>
          <a:p>
            <a:pPr lvl="0" algn="just"/>
            <a:r>
              <a:rPr lang="pl-PL" sz="2000" b="1" dirty="0"/>
              <a:t>Pismo Święte nie może się mylić wyłącznie w zakresie prawd koniecznych do zbawienia</a:t>
            </a:r>
            <a:r>
              <a:rPr lang="pl-PL" sz="2000" dirty="0"/>
              <a:t>. W kwestiach dotyczących biologii, kosmologii, fizyki jest odbiciem wiedzy ludzi w czasach, w których natchnieni przez Ducha Świętego ludzie ją spisywali – jeśli oni błądzili, błądzi w tym zakresie i tekst biblijny.</a:t>
            </a:r>
          </a:p>
          <a:p>
            <a:pPr algn="just"/>
            <a:r>
              <a:rPr lang="pl-PL" sz="2000" b="1" dirty="0"/>
              <a:t>Z Biblii wynika głównie treść wiary, a z nauki wnioski dotyczące spraw przyrody – nie ma więc możliwości zaistnienia sprzeczności. </a:t>
            </a:r>
          </a:p>
          <a:p>
            <a:pPr algn="just"/>
            <a:r>
              <a:rPr lang="pl-PL" sz="2000" dirty="0"/>
              <a:t>Bóg jest stwórcą natury i Biblii, więc jedyny możliwy między nimi konflikt wynikałby </a:t>
            </a:r>
            <a:br>
              <a:rPr lang="pl-PL" sz="2000" dirty="0"/>
            </a:br>
            <a:r>
              <a:rPr lang="pl-PL" sz="2000" dirty="0"/>
              <a:t>z </a:t>
            </a:r>
            <a:r>
              <a:rPr lang="pl-PL" sz="2000" b="1" dirty="0"/>
              <a:t>pomieszania gramatyk, języków</a:t>
            </a:r>
            <a:r>
              <a:rPr lang="pl-PL" sz="2000" dirty="0"/>
              <a:t>, chcąc by natura wypowiadała się na temat pobożności, a Pismo Święte o budowie natury. </a:t>
            </a:r>
          </a:p>
          <a:p>
            <a:pPr algn="just"/>
            <a:r>
              <a:rPr lang="pl-PL" sz="2000" dirty="0"/>
              <a:t>Wnioski naukowe są pewne w zakresie budowy świata, więc </a:t>
            </a:r>
            <a:r>
              <a:rPr lang="pl-PL" sz="2000" b="1" dirty="0"/>
              <a:t>jeśli ktoś na podstawie Biblii je kwestionuje, to znaczy że nie potrafi Biblii czytać</a:t>
            </a:r>
            <a:r>
              <a:rPr lang="pl-PL" sz="2000" dirty="0"/>
              <a:t>, robi to błędnie, nadużywa. Język Biblii jest dopasowany do gramatyki i kultury czasu jej powstania. </a:t>
            </a:r>
          </a:p>
        </p:txBody>
      </p:sp>
    </p:spTree>
    <p:extLst>
      <p:ext uri="{BB962C8B-B14F-4D97-AF65-F5344CB8AC3E}">
        <p14:creationId xmlns:p14="http://schemas.microsoft.com/office/powerpoint/2010/main" val="111280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824248"/>
            <a:ext cx="8761413" cy="978794"/>
          </a:xfrm>
        </p:spPr>
        <p:txBody>
          <a:bodyPr/>
          <a:lstStyle/>
          <a:p>
            <a:r>
              <a:rPr lang="pl-PL" dirty="0"/>
              <a:t>Przykład 1:</a:t>
            </a:r>
            <a:br>
              <a:rPr lang="pl-PL" dirty="0"/>
            </a:br>
            <a:r>
              <a:rPr lang="pl-PL" dirty="0"/>
              <a:t>Nauka o teorii ewolucji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95657" y="2356834"/>
            <a:ext cx="11441239" cy="4129424"/>
          </a:xfrm>
        </p:spPr>
        <p:txBody>
          <a:bodyPr>
            <a:noAutofit/>
          </a:bodyPr>
          <a:lstStyle/>
          <a:p>
            <a:pPr marL="15875" indent="0" algn="just">
              <a:buNone/>
            </a:pPr>
            <a:r>
              <a:rPr lang="pl-PL" sz="2000" b="1" dirty="0">
                <a:solidFill>
                  <a:schemeClr val="tx1"/>
                </a:solidFill>
              </a:rPr>
              <a:t>Teoria ewolucji</a:t>
            </a:r>
            <a:r>
              <a:rPr lang="pl-PL" sz="2000" dirty="0">
                <a:solidFill>
                  <a:schemeClr val="tx1"/>
                </a:solidFill>
              </a:rPr>
              <a:t>								</a:t>
            </a:r>
            <a:r>
              <a:rPr lang="pl-PL" sz="2000" b="1" dirty="0">
                <a:solidFill>
                  <a:schemeClr val="tx1"/>
                </a:solidFill>
              </a:rPr>
              <a:t>vs</a:t>
            </a:r>
            <a:r>
              <a:rPr lang="pl-PL" sz="2000" dirty="0">
                <a:solidFill>
                  <a:schemeClr val="tx1"/>
                </a:solidFill>
              </a:rPr>
              <a:t>									 </a:t>
            </a:r>
            <a:r>
              <a:rPr lang="pl-PL" sz="2000" b="1" dirty="0">
                <a:solidFill>
                  <a:schemeClr val="tx1"/>
                </a:solidFill>
              </a:rPr>
              <a:t>teologia</a:t>
            </a:r>
          </a:p>
          <a:p>
            <a:pPr marL="15875" indent="0" algn="just">
              <a:buNone/>
            </a:pPr>
            <a:endParaRPr lang="pl-PL" sz="2000" b="1" dirty="0">
              <a:solidFill>
                <a:schemeClr val="tx1"/>
              </a:solidFill>
            </a:endParaRPr>
          </a:p>
          <a:p>
            <a:pPr marL="15875" indent="0" algn="just">
              <a:buNone/>
            </a:pPr>
            <a:r>
              <a:rPr lang="pl-PL" sz="2000" b="1" dirty="0">
                <a:solidFill>
                  <a:schemeClr val="tx1"/>
                </a:solidFill>
              </a:rPr>
              <a:t>									Nieunikniony konflikt?</a:t>
            </a:r>
          </a:p>
          <a:p>
            <a:pPr marL="15875" indent="0" algn="just">
              <a:buNone/>
            </a:pPr>
            <a:r>
              <a:rPr lang="pl-PL" sz="2000" b="1" dirty="0">
                <a:solidFill>
                  <a:schemeClr val="tx1"/>
                </a:solidFill>
              </a:rPr>
              <a:t>							…a może teologia ewolucyjna?</a:t>
            </a:r>
          </a:p>
          <a:p>
            <a:pPr marL="15875" indent="0" algn="just">
              <a:buNone/>
            </a:pPr>
            <a:endParaRPr lang="pl-PL" sz="2000" b="1" dirty="0">
              <a:solidFill>
                <a:schemeClr val="tx1"/>
              </a:solidFill>
            </a:endParaRPr>
          </a:p>
          <a:p>
            <a:pPr marL="15875" indent="0" algn="just">
              <a:buNone/>
            </a:pPr>
            <a:endParaRPr lang="pl-PL" sz="2000" b="1" dirty="0">
              <a:solidFill>
                <a:schemeClr val="tx1"/>
              </a:solidFill>
            </a:endParaRPr>
          </a:p>
          <a:p>
            <a:pPr marL="15875" indent="0" algn="just">
              <a:buNone/>
            </a:pPr>
            <a:r>
              <a:rPr lang="pl-PL" sz="2000" b="1" dirty="0">
                <a:solidFill>
                  <a:schemeClr val="tx1"/>
                </a:solidFill>
              </a:rPr>
              <a:t>											</a:t>
            </a: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DAFD859E-46D7-43D8-A063-E94AE4B68986}"/>
              </a:ext>
            </a:extLst>
          </p:cNvPr>
          <p:cNvGrpSpPr/>
          <p:nvPr/>
        </p:nvGrpSpPr>
        <p:grpSpPr>
          <a:xfrm>
            <a:off x="356511" y="3024670"/>
            <a:ext cx="4160187" cy="3525918"/>
            <a:chOff x="495657" y="3024670"/>
            <a:chExt cx="4160187" cy="3525918"/>
          </a:xfrm>
        </p:grpSpPr>
        <p:pic>
          <p:nvPicPr>
            <p:cNvPr id="1026" name="Picture 2" descr="Znalezione obrazy dla zapytania teoria ewolucji">
              <a:extLst>
                <a:ext uri="{FF2B5EF4-FFF2-40B4-BE49-F238E27FC236}">
                  <a16:creationId xmlns:a16="http://schemas.microsoft.com/office/drawing/2014/main" id="{71FFAFB1-D84F-4607-ACB5-001224945CC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5" t="9616" b="12485"/>
            <a:stretch/>
          </p:blipFill>
          <p:spPr bwMode="auto">
            <a:xfrm>
              <a:off x="495657" y="4870175"/>
              <a:ext cx="4160187" cy="16804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Podobny obraz">
              <a:extLst>
                <a:ext uri="{FF2B5EF4-FFF2-40B4-BE49-F238E27FC236}">
                  <a16:creationId xmlns:a16="http://schemas.microsoft.com/office/drawing/2014/main" id="{3E87125F-8878-420F-81D1-A5973EB39C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4953" y="3024670"/>
              <a:ext cx="2562225" cy="1781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0" name="Picture 6" descr="Znalezione obrazy dla zapytania Teologia">
            <a:extLst>
              <a:ext uri="{FF2B5EF4-FFF2-40B4-BE49-F238E27FC236}">
                <a16:creationId xmlns:a16="http://schemas.microsoft.com/office/drawing/2014/main" id="{C3E065D1-70C6-40A6-B070-DBB2E7491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833" y="2742443"/>
            <a:ext cx="3544383" cy="199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Znalezione obrazy dla zapytania teologia ewolucyjna">
            <a:extLst>
              <a:ext uri="{FF2B5EF4-FFF2-40B4-BE49-F238E27FC236}">
                <a16:creationId xmlns:a16="http://schemas.microsoft.com/office/drawing/2014/main" id="{54C23FD5-9A0A-4DC9-9F84-290001A5C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378" y="4212697"/>
            <a:ext cx="3320041" cy="258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73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0755" y="631065"/>
            <a:ext cx="9665294" cy="1171977"/>
          </a:xfrm>
        </p:spPr>
        <p:txBody>
          <a:bodyPr/>
          <a:lstStyle/>
          <a:p>
            <a:r>
              <a:rPr lang="pl-PL" dirty="0"/>
              <a:t>Przykład 1:</a:t>
            </a:r>
            <a:br>
              <a:rPr lang="pl-PL" dirty="0"/>
            </a:br>
            <a:r>
              <a:rPr lang="pl-PL" dirty="0"/>
              <a:t>Nauka o teorii ewolucji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0198" y="2290273"/>
            <a:ext cx="8827805" cy="4486542"/>
          </a:xfrm>
        </p:spPr>
        <p:txBody>
          <a:bodyPr>
            <a:noAutofit/>
          </a:bodyPr>
          <a:lstStyle/>
          <a:p>
            <a:r>
              <a:rPr lang="pl-PL" sz="2000" b="1" dirty="0"/>
              <a:t>Biblia</a:t>
            </a:r>
            <a:r>
              <a:rPr lang="pl-PL" sz="2000" dirty="0"/>
              <a:t> twierdzi, że:</a:t>
            </a:r>
          </a:p>
          <a:p>
            <a:pPr lvl="1"/>
            <a:r>
              <a:rPr lang="pl-PL" sz="2000" dirty="0"/>
              <a:t>Bóg stwarzał świat w siedem dni</a:t>
            </a:r>
          </a:p>
          <a:p>
            <a:pPr lvl="1"/>
            <a:r>
              <a:rPr lang="pl-PL" sz="2000" dirty="0"/>
              <a:t>Powoływał kolejno nowe gatunki</a:t>
            </a:r>
          </a:p>
          <a:p>
            <a:pPr lvl="1"/>
            <a:r>
              <a:rPr lang="pl-PL" sz="2000" dirty="0"/>
              <a:t>Kolejne gatunki były powoływane w sposób autonomiczny – nie jeden z drugiego</a:t>
            </a:r>
          </a:p>
          <a:p>
            <a:r>
              <a:rPr lang="pl-PL" sz="2000" b="1" dirty="0"/>
              <a:t>Ewolucjoniści</a:t>
            </a:r>
            <a:r>
              <a:rPr lang="pl-PL" sz="2000" dirty="0"/>
              <a:t> twierdzą, że:</a:t>
            </a:r>
          </a:p>
          <a:p>
            <a:pPr lvl="1"/>
            <a:r>
              <a:rPr lang="pl-PL" sz="2000" dirty="0"/>
              <a:t>Organizmy żywe znajdują się na ziemi od ok. 3,5 miliarda lat i ewoluują, zmieniając formy.</a:t>
            </a:r>
          </a:p>
          <a:p>
            <a:pPr lvl="1"/>
            <a:r>
              <a:rPr lang="pl-PL" sz="2000" dirty="0"/>
              <a:t>Pierwsze istoty człowiekowate pojawiły się ok. 2 miliony lat temu.</a:t>
            </a:r>
          </a:p>
          <a:p>
            <a:pPr lvl="1" algn="just"/>
            <a:r>
              <a:rPr lang="pl-PL" sz="2000" dirty="0"/>
              <a:t>Pierwsze istoty podobne morfologicznie do człowieka współczesnego pojawiły się ok. 200 tysięcy lat temu.</a:t>
            </a:r>
          </a:p>
        </p:txBody>
      </p:sp>
      <p:pic>
        <p:nvPicPr>
          <p:cNvPr id="4098" name="Picture 2" descr="Znalezione obrazy dla zapytania: Kreacjonizm&quot;">
            <a:extLst>
              <a:ext uri="{FF2B5EF4-FFF2-40B4-BE49-F238E27FC236}">
                <a16:creationId xmlns:a16="http://schemas.microsoft.com/office/drawing/2014/main" id="{059BF4FA-D776-41A2-A46B-221DCB70C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8003" y="2290273"/>
            <a:ext cx="2543799" cy="190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Znalezione obrazy dla zapytania: Kreacjonizm&quot;">
            <a:extLst>
              <a:ext uri="{FF2B5EF4-FFF2-40B4-BE49-F238E27FC236}">
                <a16:creationId xmlns:a16="http://schemas.microsoft.com/office/drawing/2014/main" id="{A98BE3C2-45E9-4844-A960-44FA9BC0B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8003" y="4685353"/>
            <a:ext cx="2590680" cy="1723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0755" y="631065"/>
            <a:ext cx="9665294" cy="1171977"/>
          </a:xfrm>
        </p:spPr>
        <p:txBody>
          <a:bodyPr/>
          <a:lstStyle/>
          <a:p>
            <a:r>
              <a:rPr lang="pl-PL" dirty="0"/>
              <a:t>Przykład 1:</a:t>
            </a:r>
            <a:br>
              <a:rPr lang="pl-PL" dirty="0"/>
            </a:br>
            <a:r>
              <a:rPr lang="pl-PL" dirty="0"/>
              <a:t>Nauka o teorii ewolucji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67470" y="2845749"/>
            <a:ext cx="6896456" cy="3273039"/>
          </a:xfrm>
        </p:spPr>
        <p:txBody>
          <a:bodyPr>
            <a:noAutofit/>
          </a:bodyPr>
          <a:lstStyle/>
          <a:p>
            <a:pPr algn="just"/>
            <a:r>
              <a:rPr lang="pl-PL" sz="2000" b="1" dirty="0"/>
              <a:t>Problemy teologiczne:</a:t>
            </a:r>
          </a:p>
          <a:p>
            <a:pPr marL="992188" lvl="0" algn="just"/>
            <a:r>
              <a:rPr lang="pl-PL" sz="2000" dirty="0"/>
              <a:t>Człowiek nie byłby koroną stworzenia – wyjątkowy</a:t>
            </a:r>
          </a:p>
          <a:p>
            <a:pPr marL="992188" lvl="0" algn="just"/>
            <a:r>
              <a:rPr lang="pl-PL" sz="2000" dirty="0"/>
              <a:t>Trudno mówić o podobieństwie człowieka do Boga, a trzeba o podobieństwie do małpy</a:t>
            </a:r>
          </a:p>
          <a:p>
            <a:pPr marL="992188" lvl="0" algn="just"/>
            <a:r>
              <a:rPr lang="pl-PL" sz="2000" dirty="0"/>
              <a:t>Stworzenie to proces pozbawiony sensu i celu</a:t>
            </a:r>
          </a:p>
          <a:p>
            <a:pPr marL="992188" lvl="0" algn="just"/>
            <a:r>
              <a:rPr lang="pl-PL" sz="2000" dirty="0"/>
              <a:t>W postępowaniu, w miejsce troski o bliźniego, jest walka o przeżycie</a:t>
            </a:r>
          </a:p>
        </p:txBody>
      </p:sp>
      <p:pic>
        <p:nvPicPr>
          <p:cNvPr id="6146" name="Picture 2" descr="Znalezione obrazy dla zapytania: problem&quot;">
            <a:extLst>
              <a:ext uri="{FF2B5EF4-FFF2-40B4-BE49-F238E27FC236}">
                <a16:creationId xmlns:a16="http://schemas.microsoft.com/office/drawing/2014/main" id="{2C6E787B-9E86-4713-9DCD-7D8D79719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884" y="2845749"/>
            <a:ext cx="4267783" cy="320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02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0755" y="631065"/>
            <a:ext cx="9665294" cy="1171977"/>
          </a:xfrm>
        </p:spPr>
        <p:txBody>
          <a:bodyPr/>
          <a:lstStyle/>
          <a:p>
            <a:r>
              <a:rPr lang="pl-PL" dirty="0"/>
              <a:t>Przykład 1:</a:t>
            </a:r>
            <a:br>
              <a:rPr lang="pl-PL" dirty="0"/>
            </a:br>
            <a:r>
              <a:rPr lang="pl-PL" dirty="0"/>
              <a:t>Nauka o teorii ewolucji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0198" y="2290273"/>
            <a:ext cx="7289563" cy="4486542"/>
          </a:xfrm>
        </p:spPr>
        <p:txBody>
          <a:bodyPr>
            <a:noAutofit/>
          </a:bodyPr>
          <a:lstStyle/>
          <a:p>
            <a:pPr marL="358775"/>
            <a:r>
              <a:rPr lang="pl-PL" sz="2000" dirty="0"/>
              <a:t>Pierwsze reakcje Kościoła:</a:t>
            </a:r>
          </a:p>
          <a:p>
            <a:pPr marL="538163" lvl="0" indent="-338138" algn="just"/>
            <a:r>
              <a:rPr lang="pl-PL" sz="2000" b="1" dirty="0"/>
              <a:t>Niemiecka Konferencja Episkopatu </a:t>
            </a:r>
            <a:r>
              <a:rPr lang="pl-PL" sz="2000" dirty="0"/>
              <a:t>na synodzie </a:t>
            </a:r>
            <a:br>
              <a:rPr lang="pl-PL" sz="2000" dirty="0"/>
            </a:br>
            <a:r>
              <a:rPr lang="pl-PL" sz="2000" dirty="0"/>
              <a:t>w Kolonii (1860) wypowiedziała się przeciw teorii ewolucji, twierdząc, że jeśli przyjęlibyśmy, że ciało ludzkie zostało ukształtowane na takiej drodze, popadlibyśmy w sprzeczność z Biblią i nie mogli zachować prawd wiary.</a:t>
            </a:r>
          </a:p>
          <a:p>
            <a:pPr marL="538163" lvl="0" indent="-338138" algn="just"/>
            <a:r>
              <a:rPr lang="pl-PL" sz="2000" b="1" dirty="0"/>
              <a:t>Orzeczenie Komisji Biblijnej </a:t>
            </a:r>
            <a:r>
              <a:rPr lang="pl-PL" sz="2000" dirty="0"/>
              <a:t>(1909) mówi jednoznacznie, że nie wolno powątpiewać </a:t>
            </a:r>
            <a:br>
              <a:rPr lang="pl-PL" sz="2000" dirty="0"/>
            </a:br>
            <a:r>
              <a:rPr lang="pl-PL" sz="2000" dirty="0"/>
              <a:t>o znaczeniu wyrazowym i historycznym wydarzeń opisanych w pierwszych rozdziałach Księgi Rodzaju, wymieniając między innymi prawdę o stworzeniu wszystkich rzeczy przez Boga na początku czasów.</a:t>
            </a:r>
          </a:p>
        </p:txBody>
      </p:sp>
      <p:pic>
        <p:nvPicPr>
          <p:cNvPr id="5122" name="Picture 2" descr="Znalezione obrazy dla zapytania: potępienie&quot;">
            <a:extLst>
              <a:ext uri="{FF2B5EF4-FFF2-40B4-BE49-F238E27FC236}">
                <a16:creationId xmlns:a16="http://schemas.microsoft.com/office/drawing/2014/main" id="{FCA3F6F5-33C9-4278-B48E-CE77380B0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36" y="3428999"/>
            <a:ext cx="4071596" cy="229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591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0755" y="631065"/>
            <a:ext cx="9665294" cy="1171977"/>
          </a:xfrm>
        </p:spPr>
        <p:txBody>
          <a:bodyPr/>
          <a:lstStyle/>
          <a:p>
            <a:r>
              <a:rPr lang="pl-PL" dirty="0"/>
              <a:t>Przykład 1:</a:t>
            </a:r>
            <a:br>
              <a:rPr lang="pl-PL" dirty="0"/>
            </a:br>
            <a:r>
              <a:rPr lang="pl-PL" dirty="0"/>
              <a:t>Nauka o teorii ewolucji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0198" y="2290273"/>
            <a:ext cx="7289563" cy="4486542"/>
          </a:xfrm>
        </p:spPr>
        <p:txBody>
          <a:bodyPr>
            <a:noAutofit/>
          </a:bodyPr>
          <a:lstStyle/>
          <a:p>
            <a:pPr marL="358775" lvl="0" algn="just"/>
            <a:r>
              <a:rPr lang="pl-PL" sz="2000" b="1" dirty="0"/>
              <a:t>Jan Paweł II</a:t>
            </a:r>
            <a:r>
              <a:rPr lang="pl-PL" sz="2000" dirty="0"/>
              <a:t>: Przemówienie do uczestników międzynarodowego sympozjum </a:t>
            </a:r>
            <a:r>
              <a:rPr lang="pl-PL" sz="2000" i="1" dirty="0"/>
              <a:t>Wiara chrześcijańska a teoria ewolucji</a:t>
            </a:r>
            <a:r>
              <a:rPr lang="pl-PL" sz="2000" dirty="0"/>
              <a:t> z 1985 roku: </a:t>
            </a:r>
          </a:p>
          <a:p>
            <a:pPr marL="0" indent="0" algn="just">
              <a:buNone/>
            </a:pPr>
            <a:r>
              <a:rPr lang="pl-PL" sz="2000" i="1" dirty="0"/>
              <a:t>…z punktu widzenia nauki </a:t>
            </a:r>
            <a:r>
              <a:rPr lang="pl-PL" sz="2000" b="1" i="1" dirty="0"/>
              <a:t>wiary nie widać trudności, gdy chodzi o uzgodnienie z ewolucjonizmem problemu pochodzenia człowieka co do ciała </a:t>
            </a:r>
            <a:r>
              <a:rPr lang="pl-PL" sz="2000" i="1" dirty="0"/>
              <a:t>[...]. Ta sama nauka wiary niezmiennie utrzymuje, że duchowa dusza ludzka została stworzona bezpośrednio przez Boga. [...]. </a:t>
            </a:r>
            <a:r>
              <a:rPr lang="pl-PL" sz="2000" b="1" i="1" dirty="0"/>
              <a:t>Ciało ludzkie</a:t>
            </a:r>
            <a:r>
              <a:rPr lang="pl-PL" sz="2000" i="1" dirty="0"/>
              <a:t>, pozostające w ustalonym przez Stwórcę porządku sił witalnych, </a:t>
            </a:r>
            <a:r>
              <a:rPr lang="pl-PL" sz="2000" b="1" i="1" dirty="0"/>
              <a:t>mogło się stopniowo ukształtować </a:t>
            </a:r>
            <a:br>
              <a:rPr lang="pl-PL" sz="2000" b="1" i="1" dirty="0"/>
            </a:br>
            <a:r>
              <a:rPr lang="pl-PL" sz="2000" b="1" i="1" dirty="0"/>
              <a:t>z istniejącej uprzednio materii ożywionej</a:t>
            </a:r>
            <a:r>
              <a:rPr lang="pl-PL" sz="2000" i="1" dirty="0"/>
              <a:t>. Natomiast materia nie jest sama z siebie zdolna wyłonić duchowej duszy, która stanowi ostatecznie o «uczłowieczeniu » </a:t>
            </a:r>
          </a:p>
        </p:txBody>
      </p:sp>
      <p:pic>
        <p:nvPicPr>
          <p:cNvPr id="7170" name="Picture 2" descr="Znalezione obrazy dla zapytania: jan paweł ii&quot;">
            <a:extLst>
              <a:ext uri="{FF2B5EF4-FFF2-40B4-BE49-F238E27FC236}">
                <a16:creationId xmlns:a16="http://schemas.microsoft.com/office/drawing/2014/main" id="{B4418BF2-83B4-4E26-95A9-2749BAB10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254" y="3025211"/>
            <a:ext cx="3786238" cy="288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25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0755" y="631065"/>
            <a:ext cx="9665294" cy="1171977"/>
          </a:xfrm>
        </p:spPr>
        <p:txBody>
          <a:bodyPr/>
          <a:lstStyle/>
          <a:p>
            <a:r>
              <a:rPr lang="pl-PL" dirty="0"/>
              <a:t>Przykład 1:</a:t>
            </a:r>
            <a:br>
              <a:rPr lang="pl-PL" dirty="0"/>
            </a:br>
            <a:r>
              <a:rPr lang="pl-PL" dirty="0"/>
              <a:t>Nauka o teorii ewolucji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0198" y="2546647"/>
            <a:ext cx="7289563" cy="3680288"/>
          </a:xfrm>
        </p:spPr>
        <p:txBody>
          <a:bodyPr>
            <a:noAutofit/>
          </a:bodyPr>
          <a:lstStyle/>
          <a:p>
            <a:pPr lvl="0" algn="just"/>
            <a:r>
              <a:rPr lang="pl-PL" sz="2000" b="1" dirty="0"/>
              <a:t>Jan Paweł II</a:t>
            </a:r>
            <a:r>
              <a:rPr lang="pl-PL" sz="2000" dirty="0"/>
              <a:t>: Przemówienie do członków Papieskiej Akademii Nauk w związku z sesją </a:t>
            </a:r>
            <a:r>
              <a:rPr lang="pl-PL" sz="2000" i="1" dirty="0"/>
              <a:t>Powstanie i ewolucja życia</a:t>
            </a:r>
            <a:r>
              <a:rPr lang="pl-PL" sz="2000" dirty="0"/>
              <a:t> z 1996 roku:</a:t>
            </a:r>
          </a:p>
          <a:p>
            <a:pPr marL="0" indent="0" algn="just">
              <a:buNone/>
            </a:pPr>
            <a:r>
              <a:rPr lang="pl-PL" sz="2000" i="1" dirty="0"/>
              <a:t>Nowe zdobycze nauki każą nam uznać, że teoria ewolucji jest </a:t>
            </a:r>
            <a:r>
              <a:rPr lang="pl-PL" sz="2000" b="1" i="1" dirty="0"/>
              <a:t>czymś więcej niż hipotezą</a:t>
            </a:r>
            <a:r>
              <a:rPr lang="pl-PL" sz="2000" i="1" dirty="0"/>
              <a:t>. Zwraca uwagę fakt, że teoria ta zyskiwała stopniowo coraz większe uznanie naukowców w związku z kolejnymi odkryciami dokonywanymi w różnych dziedzinach nauki. </a:t>
            </a:r>
            <a:r>
              <a:rPr lang="pl-PL" sz="2000" b="1" i="1" dirty="0"/>
              <a:t>Zbieżność wyników niezależnych badań </a:t>
            </a:r>
            <a:r>
              <a:rPr lang="pl-PL" sz="2000" i="1" dirty="0"/>
              <a:t>– bynajmniej niezamierzona i nieprowokowana – </a:t>
            </a:r>
            <a:r>
              <a:rPr lang="pl-PL" sz="2000" b="1" i="1" dirty="0"/>
              <a:t>sama w sobie stanowi znaczący argument na poparcie tej teorii</a:t>
            </a:r>
            <a:r>
              <a:rPr lang="pl-PL" sz="2000" i="1" dirty="0"/>
              <a:t>.</a:t>
            </a:r>
          </a:p>
        </p:txBody>
      </p:sp>
      <p:pic>
        <p:nvPicPr>
          <p:cNvPr id="7170" name="Picture 2" descr="Znalezione obrazy dla zapytania: jan paweł ii&quot;">
            <a:extLst>
              <a:ext uri="{FF2B5EF4-FFF2-40B4-BE49-F238E27FC236}">
                <a16:creationId xmlns:a16="http://schemas.microsoft.com/office/drawing/2014/main" id="{B4418BF2-83B4-4E26-95A9-2749BAB10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254" y="3025211"/>
            <a:ext cx="3786238" cy="288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53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0755" y="631065"/>
            <a:ext cx="9665294" cy="1171977"/>
          </a:xfrm>
        </p:spPr>
        <p:txBody>
          <a:bodyPr/>
          <a:lstStyle/>
          <a:p>
            <a:r>
              <a:rPr lang="pl-PL" dirty="0"/>
              <a:t>Przykład 1:</a:t>
            </a:r>
            <a:br>
              <a:rPr lang="pl-PL" dirty="0"/>
            </a:br>
            <a:r>
              <a:rPr lang="pl-PL" dirty="0"/>
              <a:t>Nauka o teorii ewolucji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0198" y="2546647"/>
            <a:ext cx="7289563" cy="3680288"/>
          </a:xfrm>
        </p:spPr>
        <p:txBody>
          <a:bodyPr>
            <a:noAutofit/>
          </a:bodyPr>
          <a:lstStyle/>
          <a:p>
            <a:r>
              <a:rPr lang="pl-PL" sz="2000" b="1" dirty="0" err="1"/>
              <a:t>Alexandre</a:t>
            </a:r>
            <a:r>
              <a:rPr lang="pl-PL" sz="2000" b="1" dirty="0"/>
              <a:t> </a:t>
            </a:r>
            <a:r>
              <a:rPr lang="pl-PL" sz="2000" b="1" dirty="0" err="1"/>
              <a:t>Ganoczy</a:t>
            </a:r>
            <a:r>
              <a:rPr lang="pl-PL" sz="2000" b="1" dirty="0"/>
              <a:t> </a:t>
            </a:r>
            <a:r>
              <a:rPr lang="pl-PL" sz="2000" dirty="0"/>
              <a:t>(ur. 1928 w Budapeszcie):</a:t>
            </a:r>
          </a:p>
          <a:p>
            <a:pPr lvl="1"/>
            <a:r>
              <a:rPr lang="pl-PL" sz="2000" dirty="0"/>
              <a:t>Istotny w biblijnym opisie stworzenia jest fakt, że to Bóg stoi za stworzeniem.</a:t>
            </a:r>
          </a:p>
          <a:p>
            <a:pPr lvl="1"/>
            <a:r>
              <a:rPr lang="pl-PL" sz="2000" dirty="0"/>
              <a:t>Opowiadanie o dniach i sposobach, w jaki to robił jest fikcją literacką, mitem.</a:t>
            </a:r>
          </a:p>
          <a:p>
            <a:pPr lvl="1" algn="just"/>
            <a:r>
              <a:rPr lang="pl-PL" sz="2000" dirty="0"/>
              <a:t>Proces ewolucji znajduje się w miejscu, w którym klasyczna teologia mówiła o </a:t>
            </a:r>
            <a:r>
              <a:rPr lang="pl-PL" sz="2000" i="1" dirty="0"/>
              <a:t>creatio continua - </a:t>
            </a:r>
            <a:r>
              <a:rPr lang="pl-PL" sz="2000" dirty="0"/>
              <a:t>pogląd teologiczny, według którego świat stworzony przez Boga jest nieustannie przez niego podtrzymywany w istnieniu.</a:t>
            </a:r>
          </a:p>
        </p:txBody>
      </p:sp>
      <p:pic>
        <p:nvPicPr>
          <p:cNvPr id="8194" name="Picture 2" descr="Znalezione obrazy dla zapytania: Alexandre Ganoczy&quot;">
            <a:extLst>
              <a:ext uri="{FF2B5EF4-FFF2-40B4-BE49-F238E27FC236}">
                <a16:creationId xmlns:a16="http://schemas.microsoft.com/office/drawing/2014/main" id="{2DE70C79-9D32-466B-8704-A67E15DF5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4340" y="2397043"/>
            <a:ext cx="2632164" cy="382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59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0755" y="631065"/>
            <a:ext cx="9665294" cy="1171977"/>
          </a:xfrm>
        </p:spPr>
        <p:txBody>
          <a:bodyPr/>
          <a:lstStyle/>
          <a:p>
            <a:r>
              <a:rPr lang="pl-PL" dirty="0"/>
              <a:t>Przykład 1:</a:t>
            </a:r>
            <a:br>
              <a:rPr lang="pl-PL" dirty="0"/>
            </a:br>
            <a:r>
              <a:rPr lang="pl-PL" dirty="0"/>
              <a:t>Nauka o teorii ewolucji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0198" y="2546647"/>
            <a:ext cx="8144142" cy="3879790"/>
          </a:xfrm>
        </p:spPr>
        <p:txBody>
          <a:bodyPr>
            <a:noAutofit/>
          </a:bodyPr>
          <a:lstStyle/>
          <a:p>
            <a:pPr algn="just"/>
            <a:r>
              <a:rPr lang="pl-PL" sz="2000" b="1" dirty="0"/>
              <a:t>Gerhard Lohfink </a:t>
            </a:r>
            <a:r>
              <a:rPr lang="pl-PL" sz="2000" dirty="0"/>
              <a:t>(ur. 1934 w Frankfurcie nad Menem):</a:t>
            </a:r>
          </a:p>
          <a:p>
            <a:pPr marL="538163" indent="-358775" algn="just"/>
            <a:r>
              <a:rPr lang="pl-PL" sz="2000" dirty="0"/>
              <a:t>Wolność i suwerenność stworzenia </a:t>
            </a:r>
            <a:r>
              <a:rPr lang="pl-PL" sz="2000" b="1" dirty="0"/>
              <a:t>pojawiała się stopniowo na drodze ewolucji</a:t>
            </a:r>
            <a:r>
              <a:rPr lang="pl-PL" sz="2000" dirty="0"/>
              <a:t>.</a:t>
            </a:r>
          </a:p>
          <a:p>
            <a:pPr marL="538163" indent="-358775" algn="just"/>
            <a:r>
              <a:rPr lang="pl-PL" sz="2000" b="1" dirty="0"/>
              <a:t>Ewolucja nie została przez Boga zaprogramowana w jakimś określonym celu</a:t>
            </a:r>
            <a:r>
              <a:rPr lang="pl-PL" sz="2000" dirty="0"/>
              <a:t>, gdyż wówczas Bóg byłby złym programistą. Bóg, czuwając nad rozwojem świata, </a:t>
            </a:r>
            <a:r>
              <a:rPr lang="pl-PL" sz="2000" b="1" dirty="0"/>
              <a:t>koryguje błędne ścieżki </a:t>
            </a:r>
            <a:r>
              <a:rPr lang="pl-PL" sz="2000" dirty="0"/>
              <a:t>– to Boże działanie daje światu całkowitą wolność, a równocześnie przyzywa do siebie.</a:t>
            </a:r>
          </a:p>
          <a:p>
            <a:pPr marL="538163" indent="-358775" algn="just"/>
            <a:r>
              <a:rPr lang="pl-PL" sz="2000" dirty="0"/>
              <a:t>W jakimś momencie </a:t>
            </a:r>
            <a:r>
              <a:rPr lang="pl-PL" sz="2000" b="1" dirty="0"/>
              <a:t>człowiek po raz pierwszy uzyskał świadomość siebie samego, a wraz z tą świadomością pojawiła się wolność</a:t>
            </a:r>
            <a:r>
              <a:rPr lang="pl-PL" sz="2000" dirty="0"/>
              <a:t>. </a:t>
            </a:r>
          </a:p>
        </p:txBody>
      </p:sp>
      <p:pic>
        <p:nvPicPr>
          <p:cNvPr id="10242" name="Picture 2" descr="Znalezione obrazy dla zapytania: Gerhard Lohfink&quot;">
            <a:extLst>
              <a:ext uri="{FF2B5EF4-FFF2-40B4-BE49-F238E27FC236}">
                <a16:creationId xmlns:a16="http://schemas.microsoft.com/office/drawing/2014/main" id="{0BDBFE75-858C-4E32-996A-88D7F867C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213" y="2546647"/>
            <a:ext cx="2862447" cy="368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67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0755" y="631065"/>
            <a:ext cx="9665294" cy="1171977"/>
          </a:xfrm>
        </p:spPr>
        <p:txBody>
          <a:bodyPr/>
          <a:lstStyle/>
          <a:p>
            <a:r>
              <a:rPr lang="pl-PL" dirty="0"/>
              <a:t>Przykład 1:</a:t>
            </a:r>
            <a:br>
              <a:rPr lang="pl-PL" dirty="0"/>
            </a:br>
            <a:r>
              <a:rPr lang="pl-PL" dirty="0"/>
              <a:t>Nauka o teorii ewolucji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0198" y="2546647"/>
            <a:ext cx="8144142" cy="3982340"/>
          </a:xfrm>
        </p:spPr>
        <p:txBody>
          <a:bodyPr>
            <a:noAutofit/>
          </a:bodyPr>
          <a:lstStyle/>
          <a:p>
            <a:pPr marL="538163" indent="-358775" algn="just"/>
            <a:r>
              <a:rPr lang="pl-PL" sz="2000" dirty="0"/>
              <a:t>Nie wiemy, kiedy człowiek po raz pierwszy w sposób całkowicie wolny powiedział „tak” bądź „nie”. Musiało się to jednak w jakimś momencie wydarzyć. I </a:t>
            </a:r>
            <a:r>
              <a:rPr lang="pl-PL" sz="2000" b="1" dirty="0"/>
              <a:t>w jakimś momencie ludzie zaczęli korzystać z owego niepojętego daru wolności i rozumu, by wychwalać jakąś wyższą istotę </a:t>
            </a:r>
            <a:r>
              <a:rPr lang="pl-PL" sz="2000" dirty="0"/>
              <a:t>- niezależnie od tego, jak ją sobie wyobrażali. </a:t>
            </a:r>
          </a:p>
          <a:p>
            <a:pPr marL="538163" indent="-358775" algn="just"/>
            <a:r>
              <a:rPr lang="pl-PL" sz="2000" b="1" dirty="0"/>
              <a:t>W momencie pojawienia się wolności, rozpoczęła się ludzka wędrówka wiary</a:t>
            </a:r>
            <a:r>
              <a:rPr lang="pl-PL" sz="2000" dirty="0"/>
              <a:t>, ponieważ </a:t>
            </a:r>
            <a:r>
              <a:rPr lang="pl-PL" sz="2000" i="1" dirty="0"/>
              <a:t>Bóg pragnie partnera, który potrafi powiedzieć „nie”, właśnie dlatego, że potrzebuje partnera, który jest zdolny powiedzieć „tak”. Bez wolności istniałyby tylko marionetki i maszyny, a nie ludzie, którzy kierują się zaufaniem i miłością.</a:t>
            </a:r>
          </a:p>
        </p:txBody>
      </p:sp>
      <p:pic>
        <p:nvPicPr>
          <p:cNvPr id="10242" name="Picture 2" descr="Znalezione obrazy dla zapytania: Gerhard Lohfink&quot;">
            <a:extLst>
              <a:ext uri="{FF2B5EF4-FFF2-40B4-BE49-F238E27FC236}">
                <a16:creationId xmlns:a16="http://schemas.microsoft.com/office/drawing/2014/main" id="{0BDBFE75-858C-4E32-996A-88D7F867C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213" y="2546647"/>
            <a:ext cx="2862447" cy="368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70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0755" y="631065"/>
            <a:ext cx="9665294" cy="1171977"/>
          </a:xfrm>
        </p:spPr>
        <p:txBody>
          <a:bodyPr/>
          <a:lstStyle/>
          <a:p>
            <a:r>
              <a:rPr lang="pl-PL" dirty="0"/>
              <a:t>Przykład 2:</a:t>
            </a:r>
            <a:br>
              <a:rPr lang="pl-PL" dirty="0"/>
            </a:br>
            <a:r>
              <a:rPr lang="pl-PL" dirty="0"/>
              <a:t>Nauka o grzechu pierworodnym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0019" y="2281727"/>
            <a:ext cx="11220628" cy="4486542"/>
          </a:xfrm>
        </p:spPr>
        <p:txBody>
          <a:bodyPr>
            <a:noAutofit/>
          </a:bodyPr>
          <a:lstStyle/>
          <a:p>
            <a:pPr algn="just"/>
            <a:r>
              <a:rPr lang="pl-PL" dirty="0"/>
              <a:t>KKK 440: …</a:t>
            </a:r>
            <a:r>
              <a:rPr lang="pl-PL" i="1" dirty="0"/>
              <a:t>w wyniku nieposłuszeństwa </a:t>
            </a:r>
            <a:r>
              <a:rPr lang="pl-PL" b="1" i="1" dirty="0"/>
              <a:t>pierwszych rodziców </a:t>
            </a:r>
            <a:r>
              <a:rPr lang="pl-PL" i="1" dirty="0"/>
              <a:t>ustalona dzięki pierwotnej sprawiedliwości harmonia, w której żyli, została zniszczona.</a:t>
            </a:r>
          </a:p>
          <a:p>
            <a:pPr lvl="1" algn="just"/>
            <a:r>
              <a:rPr lang="pl-PL" sz="1800" dirty="0"/>
              <a:t>Bardzo trudne do utrzymania jest stwierdzenie </a:t>
            </a:r>
            <a:r>
              <a:rPr lang="pl-PL" sz="1800" b="1" dirty="0">
                <a:solidFill>
                  <a:srgbClr val="FF0000"/>
                </a:solidFill>
              </a:rPr>
              <a:t>o popełnieniu grzechu przez jakąś konkretną jednostkę lub parę</a:t>
            </a:r>
            <a:r>
              <a:rPr lang="pl-PL" sz="1800" dirty="0"/>
              <a:t>, która dała początek populacji, ponieważ nikogo takiego prawdopodobnie nie było</a:t>
            </a:r>
          </a:p>
        </p:txBody>
      </p:sp>
      <p:pic>
        <p:nvPicPr>
          <p:cNvPr id="12290" name="Picture 2" descr="Podobny obraz">
            <a:extLst>
              <a:ext uri="{FF2B5EF4-FFF2-40B4-BE49-F238E27FC236}">
                <a16:creationId xmlns:a16="http://schemas.microsoft.com/office/drawing/2014/main" id="{80B55E0E-F9CE-4DCD-980E-3B83A6E099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3" t="8252" b="8107"/>
          <a:stretch/>
        </p:blipFill>
        <p:spPr bwMode="auto">
          <a:xfrm>
            <a:off x="3440929" y="3965249"/>
            <a:ext cx="5278808" cy="2469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41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631065"/>
            <a:ext cx="8761413" cy="1171977"/>
          </a:xfrm>
        </p:spPr>
        <p:txBody>
          <a:bodyPr/>
          <a:lstStyle/>
          <a:p>
            <a:r>
              <a:rPr lang="pl-PL" sz="2800" dirty="0"/>
              <a:t>Przykład 2:</a:t>
            </a:r>
            <a:br>
              <a:rPr lang="pl-PL" sz="2800" dirty="0"/>
            </a:br>
            <a:r>
              <a:rPr lang="pl-PL" sz="2800" dirty="0"/>
              <a:t>Nauka o grzechu pierworodnym</a:t>
            </a:r>
            <a:endParaRPr lang="pl-PL" sz="2800" b="1" cap="smal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0019" y="2281727"/>
            <a:ext cx="11220628" cy="4486542"/>
          </a:xfrm>
        </p:spPr>
        <p:txBody>
          <a:bodyPr>
            <a:noAutofit/>
          </a:bodyPr>
          <a:lstStyle/>
          <a:p>
            <a:pPr algn="just"/>
            <a:r>
              <a:rPr lang="pl-PL" dirty="0"/>
              <a:t>KKK 440: …</a:t>
            </a:r>
            <a:r>
              <a:rPr lang="pl-PL" i="1" dirty="0"/>
              <a:t>w wyniku nieposłuszeństwa pierwszych rodziców ustalona dzięki pierwotnej sprawiedliwości </a:t>
            </a:r>
            <a:r>
              <a:rPr lang="pl-PL" b="1" i="1" dirty="0"/>
              <a:t>harmonia, w której żyli, została zniszczona</a:t>
            </a:r>
            <a:r>
              <a:rPr lang="pl-PL" i="1" dirty="0"/>
              <a:t>.</a:t>
            </a:r>
          </a:p>
          <a:p>
            <a:pPr lvl="1" algn="just"/>
            <a:r>
              <a:rPr lang="pl-PL" sz="1800" dirty="0"/>
              <a:t>Sugestia, że </a:t>
            </a:r>
            <a:r>
              <a:rPr lang="pl-PL" sz="1800" b="1" dirty="0">
                <a:solidFill>
                  <a:srgbClr val="FF0000"/>
                </a:solidFill>
              </a:rPr>
              <a:t>zanim grzech został popełniony, świat cechował się większą doskonałością </a:t>
            </a:r>
            <a:r>
              <a:rPr lang="pl-PL" sz="1800" dirty="0"/>
              <a:t>jest nie do utrzymania. Przyjmując ewolucyjny model stworzenia, brak doskonałości jest wpisany w specyfikę doboru naturalnego, a więc nie ma możliwości utrzymywania poglądu, że obecny kiedyś, idealny stan wszechświata uległ zepsuciu. </a:t>
            </a:r>
          </a:p>
        </p:txBody>
      </p:sp>
      <p:pic>
        <p:nvPicPr>
          <p:cNvPr id="10242" name="Picture 2" descr="Podobny obraz">
            <a:extLst>
              <a:ext uri="{FF2B5EF4-FFF2-40B4-BE49-F238E27FC236}">
                <a16:creationId xmlns:a16="http://schemas.microsoft.com/office/drawing/2014/main" id="{B3E4B617-31A5-4EC9-9346-AB48A10AA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864" y="4387171"/>
            <a:ext cx="3448271" cy="21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51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631065"/>
            <a:ext cx="8761413" cy="1171977"/>
          </a:xfrm>
        </p:spPr>
        <p:txBody>
          <a:bodyPr/>
          <a:lstStyle/>
          <a:p>
            <a:r>
              <a:rPr lang="pl-PL" sz="2800" dirty="0"/>
              <a:t>Przykład 2:</a:t>
            </a:r>
            <a:br>
              <a:rPr lang="pl-PL" sz="2800" dirty="0"/>
            </a:br>
            <a:r>
              <a:rPr lang="pl-PL" sz="2800" dirty="0"/>
              <a:t>Nauka o grzechu pierworodnym</a:t>
            </a:r>
            <a:endParaRPr lang="pl-PL" sz="2800" b="1" cap="smal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0019" y="2281727"/>
            <a:ext cx="11220628" cy="4486542"/>
          </a:xfrm>
        </p:spPr>
        <p:txBody>
          <a:bodyPr>
            <a:noAutofit/>
          </a:bodyPr>
          <a:lstStyle/>
          <a:p>
            <a:pPr algn="just"/>
            <a:r>
              <a:rPr lang="pl-PL" dirty="0"/>
              <a:t>KKK 403 </a:t>
            </a:r>
            <a:r>
              <a:rPr lang="pl-PL" i="1" dirty="0"/>
              <a:t>łączy grzech pierworodny z podleganiem </a:t>
            </a:r>
            <a:r>
              <a:rPr lang="pl-PL" b="1" i="1" dirty="0"/>
              <a:t>prawu śmierci </a:t>
            </a:r>
            <a:r>
              <a:rPr lang="pl-PL" i="1" dirty="0"/>
              <a:t>i skłonnością do zła</a:t>
            </a:r>
          </a:p>
          <a:p>
            <a:pPr lvl="1" algn="just"/>
            <a:r>
              <a:rPr lang="pl-PL" dirty="0"/>
              <a:t>Wraz z poprzednim założeniem, należy odrzucić twierdzenia o </a:t>
            </a:r>
            <a:r>
              <a:rPr lang="pl-PL" b="1" dirty="0">
                <a:solidFill>
                  <a:srgbClr val="FF0000"/>
                </a:solidFill>
              </a:rPr>
              <a:t>pierwotnej kondycji ludzkiej bez śmierci</a:t>
            </a:r>
            <a:br>
              <a:rPr lang="pl-PL" b="1" dirty="0">
                <a:solidFill>
                  <a:srgbClr val="FF0000"/>
                </a:solidFill>
              </a:rPr>
            </a:br>
            <a:r>
              <a:rPr lang="pl-PL" dirty="0"/>
              <a:t>i cierpienia, ponieważ te uwarunkowania są wynikiem procesów ewolucyjnych. Koniecznym elementem tych zmian od początku była śmierć fizyczna.</a:t>
            </a:r>
          </a:p>
        </p:txBody>
      </p:sp>
      <p:pic>
        <p:nvPicPr>
          <p:cNvPr id="11266" name="Picture 2" descr="Znalezione obrazy dla zapytania death and evolution">
            <a:extLst>
              <a:ext uri="{FF2B5EF4-FFF2-40B4-BE49-F238E27FC236}">
                <a16:creationId xmlns:a16="http://schemas.microsoft.com/office/drawing/2014/main" id="{5028E971-D041-421B-9EAC-74EE63258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927" y="3673376"/>
            <a:ext cx="4214145" cy="2964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63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631065"/>
            <a:ext cx="8761413" cy="1171977"/>
          </a:xfrm>
        </p:spPr>
        <p:txBody>
          <a:bodyPr/>
          <a:lstStyle/>
          <a:p>
            <a:r>
              <a:rPr lang="pl-PL" sz="2800" dirty="0"/>
              <a:t>Przykład 2:</a:t>
            </a:r>
            <a:br>
              <a:rPr lang="pl-PL" sz="2800" dirty="0"/>
            </a:br>
            <a:r>
              <a:rPr lang="pl-PL" sz="2800" dirty="0"/>
              <a:t>Nauka o grzechu pierworodnym</a:t>
            </a:r>
            <a:endParaRPr lang="pl-PL" sz="2800" b="1" cap="smal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0018" y="2281727"/>
            <a:ext cx="11031195" cy="1333144"/>
          </a:xfrm>
        </p:spPr>
        <p:txBody>
          <a:bodyPr>
            <a:noAutofit/>
          </a:bodyPr>
          <a:lstStyle/>
          <a:p>
            <a:pPr algn="just"/>
            <a:r>
              <a:rPr lang="pl-PL" dirty="0"/>
              <a:t>KKK 403 </a:t>
            </a:r>
            <a:r>
              <a:rPr lang="pl-PL" i="1" dirty="0"/>
              <a:t>łączy grzech pierworodny z podleganiem prawu śmierci i </a:t>
            </a:r>
            <a:r>
              <a:rPr lang="pl-PL" b="1" i="1" dirty="0"/>
              <a:t>skłonnością do zła</a:t>
            </a:r>
          </a:p>
          <a:p>
            <a:pPr lvl="1" algn="just"/>
            <a:r>
              <a:rPr lang="pl-PL" sz="1800" dirty="0"/>
              <a:t>Ewolucjoniści twierdzą, że postawy etyczne należy łączyć z instynktami, które są wynikiem długotrwałego doboru naturalnego. Wraz z taką tezą pojawiły się </a:t>
            </a:r>
            <a:r>
              <a:rPr lang="pl-PL" sz="1800" b="1" dirty="0">
                <a:solidFill>
                  <a:srgbClr val="FF0000"/>
                </a:solidFill>
              </a:rPr>
              <a:t>poszukiwania ośrodków w mózgu, które miałby odpowiadać za ludzkie zachowania</a:t>
            </a:r>
            <a:r>
              <a:rPr lang="pl-PL" sz="1800" dirty="0"/>
              <a:t>. 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9489ED77-0372-4F7F-A012-9647522A1B29}"/>
              </a:ext>
            </a:extLst>
          </p:cNvPr>
          <p:cNvSpPr txBox="1">
            <a:spLocks/>
          </p:cNvSpPr>
          <p:nvPr/>
        </p:nvSpPr>
        <p:spPr>
          <a:xfrm>
            <a:off x="470017" y="4016524"/>
            <a:ext cx="8597071" cy="2435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l-PL" dirty="0"/>
              <a:t>Przykładowo, norweska lekarka specjalizująca się w neurologii, Kaja </a:t>
            </a:r>
            <a:r>
              <a:rPr lang="pl-PL" dirty="0" err="1"/>
              <a:t>Nordengen</a:t>
            </a:r>
            <a:r>
              <a:rPr lang="pl-PL" dirty="0"/>
              <a:t> postawiła tezę, że kwestia ludzkich wyborów moralnych związana jest z funkcjonowaniem </a:t>
            </a:r>
            <a:r>
              <a:rPr lang="pl-PL" b="1" dirty="0"/>
              <a:t>czołowych płatów mózgowych</a:t>
            </a:r>
            <a:r>
              <a:rPr lang="pl-PL" dirty="0"/>
              <a:t>. Tezę tę uzasadniała faktem, że przy wypadkach połączonych z uszkodzeniem tej części mózgu może następować modyfikacja osobowości, połączona ze zdecydowaną zmianą postawy etycznej osoby z takim urazem.</a:t>
            </a:r>
          </a:p>
          <a:p>
            <a:pPr marL="0" indent="0" algn="r">
              <a:buNone/>
            </a:pPr>
            <a:r>
              <a:rPr lang="pl-PL" sz="1400" i="1" dirty="0"/>
              <a:t>Mózg rządzi. Twój niezastąpiony narząd</a:t>
            </a:r>
            <a:r>
              <a:rPr lang="pl-PL" sz="1400" dirty="0"/>
              <a:t>, Wydawnictwo Margines, Warszawa 2018, s. 32-51</a:t>
            </a:r>
          </a:p>
        </p:txBody>
      </p:sp>
      <p:pic>
        <p:nvPicPr>
          <p:cNvPr id="13314" name="Picture 2" descr="Znalezione obrazy dla zapytania Kaja Nordenger">
            <a:extLst>
              <a:ext uri="{FF2B5EF4-FFF2-40B4-BE49-F238E27FC236}">
                <a16:creationId xmlns:a16="http://schemas.microsoft.com/office/drawing/2014/main" id="{3227A612-6E1B-4FAF-997D-AB6B809A0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4472" y="4016524"/>
            <a:ext cx="1786694" cy="257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95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631065"/>
            <a:ext cx="8761413" cy="1171977"/>
          </a:xfrm>
        </p:spPr>
        <p:txBody>
          <a:bodyPr/>
          <a:lstStyle/>
          <a:p>
            <a:r>
              <a:rPr lang="pl-PL" sz="2800" dirty="0"/>
              <a:t>Przykład 2:</a:t>
            </a:r>
            <a:br>
              <a:rPr lang="pl-PL" sz="2800" dirty="0"/>
            </a:br>
            <a:r>
              <a:rPr lang="pl-PL" sz="2800" dirty="0"/>
              <a:t>Nauka o grzechu pierworodnym</a:t>
            </a:r>
            <a:endParaRPr lang="pl-PL" sz="2800" b="1" cap="smal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0019" y="2773401"/>
            <a:ext cx="6434984" cy="3059394"/>
          </a:xfrm>
        </p:spPr>
        <p:txBody>
          <a:bodyPr>
            <a:noAutofit/>
          </a:bodyPr>
          <a:lstStyle/>
          <a:p>
            <a:pPr algn="just"/>
            <a:r>
              <a:rPr lang="pl-PL" sz="2000" b="1" dirty="0"/>
              <a:t>Św. Augustyn </a:t>
            </a:r>
            <a:r>
              <a:rPr lang="pl-PL" sz="2000" dirty="0"/>
              <a:t>(354-430) </a:t>
            </a:r>
          </a:p>
          <a:p>
            <a:pPr algn="just"/>
            <a:r>
              <a:rPr lang="pl-PL" sz="2000" dirty="0"/>
              <a:t>Rozwinął ideę grzechu pierworodnego, łącząc ją </a:t>
            </a:r>
            <a:r>
              <a:rPr lang="pl-PL" sz="2000" b="1" dirty="0"/>
              <a:t>z nieposłuszeństwem pierwszych rodziców </a:t>
            </a:r>
            <a:br>
              <a:rPr lang="pl-PL" sz="2000" b="1" dirty="0"/>
            </a:br>
            <a:r>
              <a:rPr lang="pl-PL" sz="2000" dirty="0"/>
              <a:t>i </a:t>
            </a:r>
            <a:r>
              <a:rPr lang="pl-PL" sz="2000" b="1" dirty="0"/>
              <a:t>dziedzicznością</a:t>
            </a:r>
            <a:r>
              <a:rPr lang="pl-PL" sz="2000" dirty="0"/>
              <a:t> </a:t>
            </a:r>
          </a:p>
          <a:p>
            <a:pPr algn="just"/>
            <a:r>
              <a:rPr lang="pl-PL" sz="2000" dirty="0"/>
              <a:t>Pierwsi rodzice, łamiąc zakaz Boga, zgrzeszyli ciężko i utracili przez swój grzech osobisty łaskę uświęcającą i nieśmiertelność, a grzech ten przechodzi na wszystkich potomków Adama </a:t>
            </a:r>
            <a:br>
              <a:rPr lang="pl-PL" sz="2000" dirty="0"/>
            </a:br>
            <a:r>
              <a:rPr lang="pl-PL" sz="2000" dirty="0"/>
              <a:t>z wyjątkiem Maryi. </a:t>
            </a:r>
          </a:p>
        </p:txBody>
      </p:sp>
      <p:pic>
        <p:nvPicPr>
          <p:cNvPr id="1026" name="Picture 2" descr="Znalezione obrazy dla zapytania: św. Augustyn&quot;">
            <a:extLst>
              <a:ext uri="{FF2B5EF4-FFF2-40B4-BE49-F238E27FC236}">
                <a16:creationId xmlns:a16="http://schemas.microsoft.com/office/drawing/2014/main" id="{893CB3D3-30F2-477F-AF7C-9F51E162C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013" y="2647241"/>
            <a:ext cx="4267334" cy="331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9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631065"/>
            <a:ext cx="8761413" cy="1171977"/>
          </a:xfrm>
        </p:spPr>
        <p:txBody>
          <a:bodyPr/>
          <a:lstStyle/>
          <a:p>
            <a:r>
              <a:rPr lang="pl-PL" sz="2800" dirty="0"/>
              <a:t>Przykład 2:</a:t>
            </a:r>
            <a:br>
              <a:rPr lang="pl-PL" sz="2800" dirty="0"/>
            </a:br>
            <a:r>
              <a:rPr lang="pl-PL" sz="2800" dirty="0"/>
              <a:t>Nauka o grzechu pierworodnym</a:t>
            </a:r>
            <a:endParaRPr lang="pl-PL" sz="2800" b="1" cap="smal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0019" y="2350093"/>
            <a:ext cx="7904860" cy="4311448"/>
          </a:xfrm>
        </p:spPr>
        <p:txBody>
          <a:bodyPr>
            <a:noAutofit/>
          </a:bodyPr>
          <a:lstStyle/>
          <a:p>
            <a:pPr algn="just"/>
            <a:r>
              <a:rPr lang="pl-PL" sz="2000" b="1" dirty="0" err="1"/>
              <a:t>Teilhard</a:t>
            </a:r>
            <a:r>
              <a:rPr lang="pl-PL" sz="2000" b="1" dirty="0"/>
              <a:t> de Chardin </a:t>
            </a:r>
            <a:r>
              <a:rPr lang="pl-PL" sz="2000" dirty="0"/>
              <a:t>(1881-1955)</a:t>
            </a:r>
          </a:p>
          <a:p>
            <a:pPr marL="358775" lvl="1" algn="just"/>
            <a:r>
              <a:rPr lang="pl-PL" sz="2000" dirty="0"/>
              <a:t>Grzechu pierworodnego nie można sprowadzić do </a:t>
            </a:r>
            <a:r>
              <a:rPr lang="pl-PL" sz="2000" b="1" dirty="0"/>
              <a:t>faktu, który miał miejsce w konkretnym momencie czasowym</a:t>
            </a:r>
            <a:r>
              <a:rPr lang="pl-PL" sz="2000" dirty="0"/>
              <a:t>, ale trzeba go interpretować ponadhistorycznie – to pewne uwarunkowania dotyczące całej historii świata.</a:t>
            </a:r>
          </a:p>
          <a:p>
            <a:pPr marL="358775" lvl="1" algn="just"/>
            <a:r>
              <a:rPr lang="pl-PL" sz="2000" dirty="0"/>
              <a:t>U początku każdego nowego gatunku </a:t>
            </a:r>
            <a:r>
              <a:rPr lang="pl-PL" sz="2000" b="1" dirty="0"/>
              <a:t>wielość jednostek posiada jakąś konkretną cechę</a:t>
            </a:r>
            <a:r>
              <a:rPr lang="pl-PL" sz="2000" dirty="0"/>
              <a:t>. Taką cechą w przypadku gatunku ludzkiego jest skłonność do zła.</a:t>
            </a:r>
          </a:p>
          <a:p>
            <a:pPr marL="358775" lvl="1" algn="just"/>
            <a:r>
              <a:rPr lang="pl-PL" sz="2000" dirty="0"/>
              <a:t>Grzech pierworodny nie jest więc decyzją jednorazową czy ostateczną jednostki czy pary ludzkiej, a </a:t>
            </a:r>
            <a:r>
              <a:rPr lang="pl-PL" sz="2000" b="1" dirty="0"/>
              <a:t>stanem dotykającym ludzkość i rzutującym na wybory utrudniające dojrzewanie.</a:t>
            </a:r>
          </a:p>
        </p:txBody>
      </p:sp>
      <p:pic>
        <p:nvPicPr>
          <p:cNvPr id="2050" name="Picture 2" descr="Znalezione obrazy dla zapytania: Teilhard de Chardin&quot;">
            <a:extLst>
              <a:ext uri="{FF2B5EF4-FFF2-40B4-BE49-F238E27FC236}">
                <a16:creationId xmlns:a16="http://schemas.microsoft.com/office/drawing/2014/main" id="{112B8D66-BC59-4367-8DC1-D5C892FFA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065" y="2350093"/>
            <a:ext cx="3155980" cy="431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02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631065"/>
            <a:ext cx="8761413" cy="1171977"/>
          </a:xfrm>
        </p:spPr>
        <p:txBody>
          <a:bodyPr/>
          <a:lstStyle/>
          <a:p>
            <a:r>
              <a:rPr lang="pl-PL" sz="2800" dirty="0"/>
              <a:t>Przykład 2:</a:t>
            </a:r>
            <a:br>
              <a:rPr lang="pl-PL" sz="2800" dirty="0"/>
            </a:br>
            <a:r>
              <a:rPr lang="pl-PL" sz="2800" dirty="0"/>
              <a:t>Nauka o grzechu pierworodnym</a:t>
            </a:r>
            <a:endParaRPr lang="pl-PL" sz="2800" b="1" cap="smal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0019" y="2426293"/>
            <a:ext cx="7904860" cy="4093436"/>
          </a:xfrm>
        </p:spPr>
        <p:txBody>
          <a:bodyPr>
            <a:noAutofit/>
          </a:bodyPr>
          <a:lstStyle/>
          <a:p>
            <a:pPr algn="just"/>
            <a:r>
              <a:rPr lang="pl-PL" sz="2000" b="1" dirty="0"/>
              <a:t>Kral Rahner </a:t>
            </a:r>
            <a:r>
              <a:rPr lang="pl-PL" sz="2000" dirty="0"/>
              <a:t>(1881-1955)</a:t>
            </a:r>
          </a:p>
          <a:p>
            <a:pPr marL="285750" lvl="1" algn="just"/>
            <a:r>
              <a:rPr lang="pl-PL" sz="2000" dirty="0"/>
              <a:t>Jeśli dwie osoby (Adam i Ewa) mogły powstać niezależnie od siebie ze świata zwierzęcego, to </a:t>
            </a:r>
            <a:r>
              <a:rPr lang="pl-PL" sz="2000" b="1" dirty="0"/>
              <a:t>nie ma powodu, by ograniczać się do dwóch.</a:t>
            </a:r>
          </a:p>
          <a:p>
            <a:pPr marL="285750" lvl="1" algn="just"/>
            <a:r>
              <a:rPr lang="pl-PL" sz="2000" dirty="0"/>
              <a:t>Ogólną zasadą biologii jest to, że </a:t>
            </a:r>
            <a:r>
              <a:rPr lang="pl-PL" sz="2000" b="1" dirty="0"/>
              <a:t>elementem genetycznym nie jest jednostka lecz populacja (podmiot kolektywny)</a:t>
            </a:r>
            <a:r>
              <a:rPr lang="pl-PL" sz="2000" dirty="0"/>
              <a:t>,</a:t>
            </a:r>
            <a:br>
              <a:rPr lang="pl-PL" sz="2000" dirty="0"/>
            </a:br>
            <a:r>
              <a:rPr lang="pl-PL" sz="2000" dirty="0"/>
              <a:t>w której wiele jednostek może istnieć w tym samym biotypie (genotyp) i z tym samym </a:t>
            </a:r>
            <a:r>
              <a:rPr lang="pl-PL" sz="2000" dirty="0" err="1"/>
              <a:t>idiotypem</a:t>
            </a:r>
            <a:r>
              <a:rPr lang="pl-PL" sz="2000" dirty="0"/>
              <a:t> (suma dziedzicznych determinant obejmujących genotyp).</a:t>
            </a:r>
          </a:p>
          <a:p>
            <a:pPr marL="285750" lvl="1" algn="just"/>
            <a:r>
              <a:rPr lang="pl-PL" sz="2000" dirty="0"/>
              <a:t>Jest możliwe, by </a:t>
            </a:r>
            <a:r>
              <a:rPr lang="pl-PL" sz="2000" b="1" dirty="0"/>
              <a:t>cała grupa popełniła kiedyś grzech </a:t>
            </a:r>
            <a:br>
              <a:rPr lang="pl-PL" sz="2000" b="1" dirty="0"/>
            </a:br>
            <a:r>
              <a:rPr lang="pl-PL" sz="2000" b="1" dirty="0"/>
              <a:t>w osobach wszystkich swych członków.</a:t>
            </a:r>
          </a:p>
        </p:txBody>
      </p:sp>
      <p:pic>
        <p:nvPicPr>
          <p:cNvPr id="3074" name="Picture 2" descr="Znalezione obrazy dla zapytania: Karl Rahner&quot;">
            <a:extLst>
              <a:ext uri="{FF2B5EF4-FFF2-40B4-BE49-F238E27FC236}">
                <a16:creationId xmlns:a16="http://schemas.microsoft.com/office/drawing/2014/main" id="{3B3D5FB6-69F4-4C43-99C8-D53D7AFD6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893" y="2252529"/>
            <a:ext cx="321945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60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425003"/>
            <a:ext cx="8761413" cy="1743464"/>
          </a:xfrm>
        </p:spPr>
        <p:txBody>
          <a:bodyPr/>
          <a:lstStyle/>
          <a:p>
            <a:pPr algn="ctr"/>
            <a:r>
              <a:rPr lang="pl-PL" dirty="0"/>
              <a:t>Modele historyczne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8385" y="2356835"/>
            <a:ext cx="10936691" cy="798490"/>
          </a:xfrm>
        </p:spPr>
        <p:txBody>
          <a:bodyPr>
            <a:normAutofit/>
          </a:bodyPr>
          <a:lstStyle/>
          <a:p>
            <a:pPr lvl="0" algn="ctr"/>
            <a:r>
              <a:rPr lang="pl-PL" sz="2000" b="1" dirty="0"/>
              <a:t>Słaba synteza (uzgodnienie) </a:t>
            </a:r>
            <a:r>
              <a:rPr lang="pl-PL" sz="2000" dirty="0"/>
              <a:t>– wiedza jako przygotowanie do przyjęcia Ewangelii</a:t>
            </a:r>
            <a:endParaRPr lang="pl-PL" dirty="0"/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1154953" y="3343693"/>
            <a:ext cx="10320123" cy="2722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pl-PL" sz="1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D52341DA-F8B2-47A1-9AF2-4D909CCC5AB0}"/>
              </a:ext>
            </a:extLst>
          </p:cNvPr>
          <p:cNvGrpSpPr/>
          <p:nvPr/>
        </p:nvGrpSpPr>
        <p:grpSpPr>
          <a:xfrm>
            <a:off x="4923357" y="3428999"/>
            <a:ext cx="1870550" cy="1766843"/>
            <a:chOff x="4751566" y="3343693"/>
            <a:chExt cx="1391657" cy="1338716"/>
          </a:xfrm>
        </p:grpSpPr>
        <p:sp>
          <p:nvSpPr>
            <p:cNvPr id="8" name="Elipsa 1"/>
            <p:cNvSpPr/>
            <p:nvPr/>
          </p:nvSpPr>
          <p:spPr>
            <a:xfrm>
              <a:off x="4751566" y="3343693"/>
              <a:ext cx="1391657" cy="133871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" name="Elipsa 2"/>
            <p:cNvSpPr/>
            <p:nvPr/>
          </p:nvSpPr>
          <p:spPr>
            <a:xfrm>
              <a:off x="5065891" y="4166765"/>
              <a:ext cx="374101" cy="3918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32748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425003"/>
            <a:ext cx="8761413" cy="1743464"/>
          </a:xfrm>
        </p:spPr>
        <p:txBody>
          <a:bodyPr/>
          <a:lstStyle/>
          <a:p>
            <a:pPr algn="ctr"/>
            <a:r>
              <a:rPr lang="pl-PL" dirty="0"/>
              <a:t>Modele historyczne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54953" y="2356835"/>
            <a:ext cx="10320123" cy="798490"/>
          </a:xfrm>
        </p:spPr>
        <p:txBody>
          <a:bodyPr>
            <a:normAutofit/>
          </a:bodyPr>
          <a:lstStyle/>
          <a:p>
            <a:pPr lvl="0" algn="ctr"/>
            <a:r>
              <a:rPr lang="pl-PL" sz="2000" b="1" dirty="0"/>
              <a:t>Mocna synteza (integracja) </a:t>
            </a:r>
            <a:r>
              <a:rPr lang="pl-PL" sz="2000" dirty="0"/>
              <a:t>– wzajemne korzystanie z dorobków drugiej dyscypliny do wyjaśnienia własnej. Np. </a:t>
            </a:r>
            <a:r>
              <a:rPr lang="pl-PL" sz="2000" i="1" dirty="0"/>
              <a:t>fides </a:t>
            </a:r>
            <a:r>
              <a:rPr lang="pl-PL" sz="2000" i="1" dirty="0" err="1"/>
              <a:t>quaerens</a:t>
            </a:r>
            <a:r>
              <a:rPr lang="pl-PL" sz="2000" i="1" dirty="0"/>
              <a:t> </a:t>
            </a:r>
            <a:r>
              <a:rPr lang="pl-PL" sz="2000" i="1" dirty="0" err="1"/>
              <a:t>intellectum</a:t>
            </a:r>
            <a:endParaRPr lang="pl-PL" dirty="0"/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1154953" y="3343693"/>
            <a:ext cx="10320123" cy="2722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pl-PL" sz="1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88333223-F4F5-4692-9647-D889B8B194FD}"/>
              </a:ext>
            </a:extLst>
          </p:cNvPr>
          <p:cNvGrpSpPr/>
          <p:nvPr/>
        </p:nvGrpSpPr>
        <p:grpSpPr>
          <a:xfrm>
            <a:off x="4712367" y="3734513"/>
            <a:ext cx="2209725" cy="1572425"/>
            <a:chOff x="4678184" y="3734876"/>
            <a:chExt cx="1709738" cy="1320084"/>
          </a:xfrm>
        </p:grpSpPr>
        <p:sp>
          <p:nvSpPr>
            <p:cNvPr id="10" name="Elipsa 3"/>
            <p:cNvSpPr/>
            <p:nvPr/>
          </p:nvSpPr>
          <p:spPr>
            <a:xfrm>
              <a:off x="4678184" y="3739424"/>
              <a:ext cx="1709738" cy="131553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cxnSp>
          <p:nvCxnSpPr>
            <p:cNvPr id="11" name="Łącznik łamany 10"/>
            <p:cNvCxnSpPr/>
            <p:nvPr/>
          </p:nvCxnSpPr>
          <p:spPr>
            <a:xfrm rot="5400000">
              <a:off x="4845679" y="4246809"/>
              <a:ext cx="1320083" cy="296217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139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425003"/>
            <a:ext cx="8761413" cy="1743464"/>
          </a:xfrm>
        </p:spPr>
        <p:txBody>
          <a:bodyPr/>
          <a:lstStyle/>
          <a:p>
            <a:pPr algn="ctr"/>
            <a:r>
              <a:rPr lang="pl-PL" dirty="0"/>
              <a:t>Modele historyczne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94759" y="2356835"/>
            <a:ext cx="10680317" cy="798490"/>
          </a:xfrm>
        </p:spPr>
        <p:txBody>
          <a:bodyPr>
            <a:normAutofit/>
          </a:bodyPr>
          <a:lstStyle/>
          <a:p>
            <a:pPr lvl="0" algn="ctr"/>
            <a:r>
              <a:rPr lang="pl-PL" sz="2000" b="1" dirty="0"/>
              <a:t>Rozdziału, przyjmującego formę konfliktu</a:t>
            </a:r>
            <a:r>
              <a:rPr lang="pl-PL" sz="2000" dirty="0"/>
              <a:t> – antagonistyczne nastawienie wzajemne (Nowy Ateizm)</a:t>
            </a:r>
            <a:endParaRPr lang="pl-PL" dirty="0"/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1154953" y="3343693"/>
            <a:ext cx="10320123" cy="2722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pl-PL" sz="1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289BBF40-1A08-41E2-99B5-3B8FEF17E492}"/>
              </a:ext>
            </a:extLst>
          </p:cNvPr>
          <p:cNvGrpSpPr/>
          <p:nvPr/>
        </p:nvGrpSpPr>
        <p:grpSpPr>
          <a:xfrm>
            <a:off x="4659573" y="3653748"/>
            <a:ext cx="2501803" cy="1755740"/>
            <a:chOff x="4924492" y="3747752"/>
            <a:chExt cx="1746263" cy="785611"/>
          </a:xfrm>
        </p:grpSpPr>
        <p:sp>
          <p:nvSpPr>
            <p:cNvPr id="10" name="Schemat blokowy: przechowywane dane 9"/>
            <p:cNvSpPr/>
            <p:nvPr/>
          </p:nvSpPr>
          <p:spPr>
            <a:xfrm>
              <a:off x="4924492" y="3747752"/>
              <a:ext cx="790508" cy="785611"/>
            </a:xfrm>
            <a:prstGeom prst="flowChartOnlineStorag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" name="Schemat blokowy: przechowywane dane 10"/>
            <p:cNvSpPr/>
            <p:nvPr/>
          </p:nvSpPr>
          <p:spPr>
            <a:xfrm>
              <a:off x="5828732" y="3747752"/>
              <a:ext cx="842023" cy="785611"/>
            </a:xfrm>
            <a:prstGeom prst="flowChartOnlineStorag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cxnSp>
          <p:nvCxnSpPr>
            <p:cNvPr id="12" name="Łącznik prosty ze strzałką 11"/>
            <p:cNvCxnSpPr/>
            <p:nvPr/>
          </p:nvCxnSpPr>
          <p:spPr>
            <a:xfrm flipH="1" flipV="1">
              <a:off x="5005421" y="4140557"/>
              <a:ext cx="314325" cy="450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y ze strzałką 12"/>
            <p:cNvCxnSpPr/>
            <p:nvPr/>
          </p:nvCxnSpPr>
          <p:spPr>
            <a:xfrm flipV="1">
              <a:off x="6010214" y="4140557"/>
              <a:ext cx="304800" cy="450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7089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425003"/>
            <a:ext cx="8761413" cy="1743464"/>
          </a:xfrm>
        </p:spPr>
        <p:txBody>
          <a:bodyPr/>
          <a:lstStyle/>
          <a:p>
            <a:pPr algn="ctr"/>
            <a:r>
              <a:rPr lang="pl-PL" dirty="0"/>
              <a:t>Modele historyczne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54953" y="2356835"/>
            <a:ext cx="10320123" cy="798490"/>
          </a:xfrm>
        </p:spPr>
        <p:txBody>
          <a:bodyPr>
            <a:normAutofit/>
          </a:bodyPr>
          <a:lstStyle/>
          <a:p>
            <a:pPr lvl="0"/>
            <a:r>
              <a:rPr lang="pl-PL" sz="2000" b="1" dirty="0"/>
              <a:t>Rozdziału, przyjmującego formę odrębności</a:t>
            </a:r>
            <a:endParaRPr lang="pl-PL" sz="2000" dirty="0"/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1154953" y="3343693"/>
            <a:ext cx="10320123" cy="2722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pl-PL" sz="1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D33588F2-6F67-492D-A50F-3D7DDD8B5B7D}"/>
              </a:ext>
            </a:extLst>
          </p:cNvPr>
          <p:cNvGrpSpPr/>
          <p:nvPr/>
        </p:nvGrpSpPr>
        <p:grpSpPr>
          <a:xfrm>
            <a:off x="3845608" y="3656622"/>
            <a:ext cx="3292083" cy="1334122"/>
            <a:chOff x="4068717" y="3648076"/>
            <a:chExt cx="2701504" cy="1063446"/>
          </a:xfrm>
        </p:grpSpPr>
        <p:sp>
          <p:nvSpPr>
            <p:cNvPr id="10" name="Elipsa 9"/>
            <p:cNvSpPr/>
            <p:nvPr/>
          </p:nvSpPr>
          <p:spPr>
            <a:xfrm>
              <a:off x="4068717" y="3648076"/>
              <a:ext cx="1234562" cy="106344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" name="Elipsa 10"/>
            <p:cNvSpPr/>
            <p:nvPr/>
          </p:nvSpPr>
          <p:spPr>
            <a:xfrm>
              <a:off x="5535659" y="3648076"/>
              <a:ext cx="1234562" cy="106344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257085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425003"/>
            <a:ext cx="8761413" cy="1743464"/>
          </a:xfrm>
        </p:spPr>
        <p:txBody>
          <a:bodyPr/>
          <a:lstStyle/>
          <a:p>
            <a:pPr algn="ctr"/>
            <a:r>
              <a:rPr lang="pl-PL" dirty="0"/>
              <a:t>Modele nauka-religia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96928" y="2377120"/>
            <a:ext cx="6578991" cy="3582493"/>
          </a:xfrm>
        </p:spPr>
        <p:txBody>
          <a:bodyPr>
            <a:noAutofit/>
          </a:bodyPr>
          <a:lstStyle/>
          <a:p>
            <a:pPr algn="just"/>
            <a:r>
              <a:rPr lang="pl-PL" sz="2000" dirty="0"/>
              <a:t>Charles A. </a:t>
            </a:r>
            <a:r>
              <a:rPr lang="pl-PL" sz="2000" b="1" dirty="0" err="1"/>
              <a:t>Coulson</a:t>
            </a:r>
            <a:r>
              <a:rPr lang="pl-PL" sz="2000" b="1" dirty="0"/>
              <a:t> </a:t>
            </a:r>
            <a:r>
              <a:rPr lang="pl-PL" sz="2000" dirty="0"/>
              <a:t>(1910-1974) studiował matematykę w Cambridge i zaangażował się tam w chrześcijański ruch studencki (metodyści). </a:t>
            </a:r>
          </a:p>
          <a:p>
            <a:pPr algn="just"/>
            <a:r>
              <a:rPr lang="pl-PL" sz="2000" dirty="0"/>
              <a:t>Krytykował pojęcie „Boga luk”, twierdząc, że to braki w naszym obrazie świata prowadzą do błędu teologicznego, którego nie wolno popełniać. Każda tajemnica powinna mobilizować do postępu naukowego, a nie do większej wiary. </a:t>
            </a:r>
            <a:r>
              <a:rPr lang="pl-PL" sz="2000" b="1" dirty="0"/>
              <a:t>O Bogu mówi ład i piękno świata, a mechanizmy to kwestia nauki</a:t>
            </a:r>
            <a:r>
              <a:rPr lang="pl-PL" sz="2000" dirty="0"/>
              <a:t>.</a:t>
            </a:r>
          </a:p>
        </p:txBody>
      </p:sp>
      <p:pic>
        <p:nvPicPr>
          <p:cNvPr id="2050" name="Picture 2" descr="Znalezione obrazy dla zapytania: Charles Alfred Coulson&quot;">
            <a:extLst>
              <a:ext uri="{FF2B5EF4-FFF2-40B4-BE49-F238E27FC236}">
                <a16:creationId xmlns:a16="http://schemas.microsoft.com/office/drawing/2014/main" id="{E2468FD6-ED7E-4627-939B-16EF3D09F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205" y="2503918"/>
            <a:ext cx="3136715" cy="332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138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425003"/>
            <a:ext cx="8761413" cy="1743464"/>
          </a:xfrm>
        </p:spPr>
        <p:txBody>
          <a:bodyPr/>
          <a:lstStyle/>
          <a:p>
            <a:pPr algn="ctr"/>
            <a:r>
              <a:rPr lang="pl-PL" dirty="0"/>
              <a:t>Modele nauka-religia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29839" y="2543758"/>
            <a:ext cx="6187155" cy="3702134"/>
          </a:xfrm>
        </p:spPr>
        <p:txBody>
          <a:bodyPr>
            <a:noAutofit/>
          </a:bodyPr>
          <a:lstStyle/>
          <a:p>
            <a:pPr algn="just"/>
            <a:r>
              <a:rPr lang="pl-PL" sz="2000" dirty="0" err="1"/>
              <a:t>Wolfhart</a:t>
            </a:r>
            <a:r>
              <a:rPr lang="pl-PL" sz="2000" dirty="0"/>
              <a:t> </a:t>
            </a:r>
            <a:r>
              <a:rPr lang="pl-PL" sz="2000" b="1" dirty="0" err="1"/>
              <a:t>Pannenberg</a:t>
            </a:r>
            <a:r>
              <a:rPr lang="pl-PL" sz="2000" dirty="0"/>
              <a:t> (ur. 1928 w Szczecinie, zm. 2014) obronił doktorat z teologii i po różnych przystankach trafił na katedrę teologii systematycznej w Moguncji.</a:t>
            </a:r>
          </a:p>
          <a:p>
            <a:pPr algn="just"/>
            <a:r>
              <a:rPr lang="pl-PL" sz="2000" dirty="0"/>
              <a:t>Przyrodę może badać każdy, ale kluczowe pytanie dotyczy nie tyle wyników badań, co ich </a:t>
            </a:r>
            <a:r>
              <a:rPr lang="pl-PL" sz="2000" b="1" dirty="0"/>
              <a:t>interpretacji</a:t>
            </a:r>
            <a:r>
              <a:rPr lang="pl-PL" sz="2000" dirty="0"/>
              <a:t>. Prawa przyrody są bowiem tylko prowizorycznie opisane, dopóki teologia nie nada im właściwej interpretacji. Te nauki są więc komplementarne.</a:t>
            </a:r>
          </a:p>
        </p:txBody>
      </p:sp>
      <p:pic>
        <p:nvPicPr>
          <p:cNvPr id="1026" name="Picture 2" descr="Znalezione obrazy dla zapytania: Pannenberg&quot;">
            <a:extLst>
              <a:ext uri="{FF2B5EF4-FFF2-40B4-BE49-F238E27FC236}">
                <a16:creationId xmlns:a16="http://schemas.microsoft.com/office/drawing/2014/main" id="{6387DE2A-747D-4932-B074-D96690689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067" y="2288286"/>
            <a:ext cx="2713316" cy="407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12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425003"/>
            <a:ext cx="8761413" cy="1743464"/>
          </a:xfrm>
        </p:spPr>
        <p:txBody>
          <a:bodyPr/>
          <a:lstStyle/>
          <a:p>
            <a:pPr algn="ctr"/>
            <a:r>
              <a:rPr lang="pl-PL" dirty="0"/>
              <a:t>Modele nauka-religia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21293" y="2356834"/>
            <a:ext cx="7810857" cy="4291794"/>
          </a:xfrm>
        </p:spPr>
        <p:txBody>
          <a:bodyPr>
            <a:noAutofit/>
          </a:bodyPr>
          <a:lstStyle/>
          <a:p>
            <a:pPr algn="just"/>
            <a:r>
              <a:rPr lang="pl-PL" sz="2000" dirty="0"/>
              <a:t>John </a:t>
            </a:r>
            <a:r>
              <a:rPr lang="pl-PL" sz="2000" b="1" dirty="0" err="1"/>
              <a:t>Polkinghorne</a:t>
            </a:r>
            <a:r>
              <a:rPr lang="pl-PL" sz="2000"/>
              <a:t> (1930-2021) </a:t>
            </a:r>
            <a:r>
              <a:rPr lang="pl-PL" sz="2000" dirty="0"/>
              <a:t>fizyk teoretyk, który był profesorem fizyki matematycznej w Cambridge. W 1979 roku zrzekł się katedry i pracował w wiejskiej parafii jako anglikański pastor. W 1986 roku powrócił na uczelnię </a:t>
            </a:r>
            <a:br>
              <a:rPr lang="pl-PL" sz="2000" dirty="0"/>
            </a:br>
            <a:r>
              <a:rPr lang="pl-PL" sz="2000" dirty="0"/>
              <a:t>i został dziekanem, a później rektorem The </a:t>
            </a:r>
            <a:r>
              <a:rPr lang="pl-PL" sz="2000" dirty="0" err="1"/>
              <a:t>Trinity</a:t>
            </a:r>
            <a:r>
              <a:rPr lang="pl-PL" sz="2000" dirty="0"/>
              <a:t> College. </a:t>
            </a:r>
          </a:p>
          <a:p>
            <a:pPr algn="just"/>
            <a:r>
              <a:rPr lang="pl-PL" sz="2000" dirty="0"/>
              <a:t>Nauka pokazała, że </a:t>
            </a:r>
            <a:r>
              <a:rPr lang="pl-PL" sz="2000" b="1" dirty="0"/>
              <a:t>świat jest uporządkowany</a:t>
            </a:r>
            <a:r>
              <a:rPr lang="pl-PL" sz="2000" dirty="0"/>
              <a:t>, co prowokuje teologiczne pytania – apologetyka. Uważał, że kluczowym pytaniem jest: skąd pochodzi porządek świata? Niektórzy odpowiadali, że narzuca go poznający ludzki umysł, ale zmiany w historii nauki kwestionują taką opinię. Stawiał tezę, że zasada antropiczna jest najpoważniejszym argumentem za istnieniem Boga – nie dowodzi ona Jego istnienia, ale zmusza do postawienia sobie wielu pytań.</a:t>
            </a:r>
          </a:p>
        </p:txBody>
      </p:sp>
      <p:pic>
        <p:nvPicPr>
          <p:cNvPr id="3074" name="Picture 2" descr="Znalezione obrazy dla zapytania: John Polkinghorne&quot;">
            <a:extLst>
              <a:ext uri="{FF2B5EF4-FFF2-40B4-BE49-F238E27FC236}">
                <a16:creationId xmlns:a16="http://schemas.microsoft.com/office/drawing/2014/main" id="{33CD8713-DB9C-4432-B996-E6DFEA7D3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987" y="2632104"/>
            <a:ext cx="2841477" cy="340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06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425003"/>
            <a:ext cx="8761413" cy="1743464"/>
          </a:xfrm>
        </p:spPr>
        <p:txBody>
          <a:bodyPr/>
          <a:lstStyle/>
          <a:p>
            <a:pPr algn="ctr"/>
            <a:r>
              <a:rPr lang="pl-PL" dirty="0"/>
              <a:t>Modele nauka-religia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56748" y="2596115"/>
            <a:ext cx="7288291" cy="3197934"/>
          </a:xfrm>
        </p:spPr>
        <p:txBody>
          <a:bodyPr>
            <a:noAutofit/>
          </a:bodyPr>
          <a:lstStyle/>
          <a:p>
            <a:pPr algn="just"/>
            <a:r>
              <a:rPr lang="pl-PL" sz="2000" b="1" dirty="0" err="1"/>
              <a:t>Ian</a:t>
            </a:r>
            <a:r>
              <a:rPr lang="pl-PL" sz="2000" dirty="0"/>
              <a:t> </a:t>
            </a:r>
            <a:r>
              <a:rPr lang="pl-PL" sz="2000" b="1" dirty="0" err="1"/>
              <a:t>Barbour</a:t>
            </a:r>
            <a:r>
              <a:rPr lang="pl-PL" sz="2000" dirty="0"/>
              <a:t> ur. 1923 w Pekinie w Chinach, zm. 2013 r., doktorat z fizyki w Chicago, magisterium z teologii </a:t>
            </a:r>
            <a:br>
              <a:rPr lang="pl-PL" sz="2000" dirty="0"/>
            </a:br>
            <a:r>
              <a:rPr lang="pl-PL" sz="2000" dirty="0"/>
              <a:t>w Yale, ponieważ zainteresowała go tematyka religijna. </a:t>
            </a:r>
          </a:p>
          <a:p>
            <a:pPr algn="just"/>
            <a:r>
              <a:rPr lang="pl-PL" sz="2000" dirty="0"/>
              <a:t>Pytania graniczne w nauce i </a:t>
            </a:r>
            <a:r>
              <a:rPr lang="pl-PL" sz="2000" b="1" dirty="0"/>
              <a:t>odkrycia nauk przyrodniczych generują pytania religijne i filozoficzne</a:t>
            </a:r>
            <a:r>
              <a:rPr lang="pl-PL" sz="2000" dirty="0"/>
              <a:t>. To nie kwestia logicznych powiązań, ale luźnych związków.</a:t>
            </a:r>
          </a:p>
        </p:txBody>
      </p:sp>
      <p:pic>
        <p:nvPicPr>
          <p:cNvPr id="4098" name="Picture 2" descr="Znalezione obrazy dla zapytania: Ian Barbour&quot;">
            <a:extLst>
              <a:ext uri="{FF2B5EF4-FFF2-40B4-BE49-F238E27FC236}">
                <a16:creationId xmlns:a16="http://schemas.microsoft.com/office/drawing/2014/main" id="{A05CFECD-9F9A-4F74-BA20-706B9E05A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366" y="2417747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34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425003"/>
            <a:ext cx="8761413" cy="1743464"/>
          </a:xfrm>
        </p:spPr>
        <p:txBody>
          <a:bodyPr/>
          <a:lstStyle/>
          <a:p>
            <a:pPr algn="ctr"/>
            <a:r>
              <a:rPr lang="pl-PL" dirty="0"/>
              <a:t>Modele nauka-religia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56747" y="2273181"/>
            <a:ext cx="7971955" cy="4418176"/>
          </a:xfrm>
        </p:spPr>
        <p:txBody>
          <a:bodyPr>
            <a:noAutofit/>
          </a:bodyPr>
          <a:lstStyle/>
          <a:p>
            <a:pPr algn="just"/>
            <a:r>
              <a:rPr lang="pl-PL" sz="2000" b="1" dirty="0"/>
              <a:t>Michał Heller </a:t>
            </a:r>
            <a:r>
              <a:rPr lang="pl-PL" sz="2000" dirty="0"/>
              <a:t>(ur. 1936), ksiądz katolicki, profesor nauk filozoficznych specjalizujący się w filozofii przyrody, fizyce, kosmologii relatywistycznej oraz relacji nauka – religia.</a:t>
            </a:r>
          </a:p>
          <a:p>
            <a:pPr algn="just"/>
            <a:r>
              <a:rPr lang="pl-PL" sz="2000" dirty="0"/>
              <a:t>Światu należy przypisać dwie (ściśle ze sobą związane) cechy: </a:t>
            </a:r>
            <a:r>
              <a:rPr lang="pl-PL" sz="2000" b="1" dirty="0"/>
              <a:t>racjonalność</a:t>
            </a:r>
            <a:r>
              <a:rPr lang="pl-PL" sz="2000" dirty="0"/>
              <a:t> (to, że można go racjonalnie badać) </a:t>
            </a:r>
            <a:br>
              <a:rPr lang="pl-PL" sz="2000" dirty="0"/>
            </a:br>
            <a:r>
              <a:rPr lang="pl-PL" sz="2000" dirty="0"/>
              <a:t>i </a:t>
            </a:r>
            <a:r>
              <a:rPr lang="pl-PL" sz="2000" b="1" dirty="0"/>
              <a:t>matematyczność</a:t>
            </a:r>
            <a:r>
              <a:rPr lang="pl-PL" sz="2000" dirty="0"/>
              <a:t> (to, że można go badać matematycznie).</a:t>
            </a:r>
          </a:p>
          <a:p>
            <a:pPr algn="just"/>
            <a:r>
              <a:rPr lang="pl-PL" sz="2000" dirty="0"/>
              <a:t>Jeżeli struktura świata jest w jakimś sensie podobna do pewnej struktury matematycznej, to staje się rzeczą zrozumiałą, że uchwycenie tylko pewnych elementów tej matematycznej struktury może pozwolić, posługując się matematyczną dedukcją, na </a:t>
            </a:r>
            <a:r>
              <a:rPr lang="pl-PL" sz="2000" b="1" dirty="0"/>
              <a:t>zrekonstruowanie całej struktury</a:t>
            </a:r>
            <a:r>
              <a:rPr lang="pl-PL" sz="2000" dirty="0"/>
              <a:t>: .0110101001……. (0110101001011010100101101)</a:t>
            </a:r>
          </a:p>
        </p:txBody>
      </p:sp>
      <p:pic>
        <p:nvPicPr>
          <p:cNvPr id="3076" name="Picture 4" descr="Znalezione obrazy dla zapytania: heller&quot;">
            <a:extLst>
              <a:ext uri="{FF2B5EF4-FFF2-40B4-BE49-F238E27FC236}">
                <a16:creationId xmlns:a16="http://schemas.microsoft.com/office/drawing/2014/main" id="{A4F06935-2F46-45C4-BC3B-FDFC9A147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842" y="2760291"/>
            <a:ext cx="2905410" cy="340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67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425003"/>
            <a:ext cx="8761413" cy="1743464"/>
          </a:xfrm>
        </p:spPr>
        <p:txBody>
          <a:bodyPr/>
          <a:lstStyle/>
          <a:p>
            <a:pPr algn="ctr"/>
            <a:r>
              <a:rPr lang="pl-PL" dirty="0"/>
              <a:t>Modele nauka-religia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56748" y="2529555"/>
            <a:ext cx="6852456" cy="3597780"/>
          </a:xfrm>
        </p:spPr>
        <p:txBody>
          <a:bodyPr>
            <a:noAutofit/>
          </a:bodyPr>
          <a:lstStyle/>
          <a:p>
            <a:pPr marL="457200" lvl="1" indent="0" algn="ctr">
              <a:buNone/>
            </a:pPr>
            <a:r>
              <a:rPr lang="pl-PL" sz="2000" b="1" dirty="0"/>
              <a:t>Bóg to Wielki Matematyk</a:t>
            </a:r>
            <a:r>
              <a:rPr lang="pl-PL" sz="2000" dirty="0"/>
              <a:t>, który jest obecny w świecie w prawach przyrody, które rządzą światem, a jednocześnie pilnuje, by działanie tych praw prowadziło świat do rozwoju, a nie ku zagładzie!</a:t>
            </a:r>
          </a:p>
          <a:p>
            <a:pPr marL="457200" lvl="1" indent="0" algn="ctr">
              <a:buNone/>
            </a:pPr>
            <a:endParaRPr lang="pl-PL" sz="2000" dirty="0"/>
          </a:p>
          <a:p>
            <a:pPr marL="457200" lvl="1" indent="0" algn="ctr">
              <a:buNone/>
            </a:pPr>
            <a:r>
              <a:rPr lang="pl-PL" sz="2000" i="1" dirty="0"/>
              <a:t>Profesor Dawkins zapytał: Co nas dzieli? </a:t>
            </a:r>
          </a:p>
          <a:p>
            <a:pPr marL="457200" lvl="1" indent="0" algn="ctr">
              <a:buNone/>
            </a:pPr>
            <a:r>
              <a:rPr lang="pl-PL" sz="2000" i="1" dirty="0"/>
              <a:t>Profesor Heller odpowiedział: Jedna jedyna litera. Pan pisze »racjonalność« z małej litery, </a:t>
            </a:r>
            <a:br>
              <a:rPr lang="pl-PL" sz="2000" i="1" dirty="0"/>
            </a:br>
            <a:r>
              <a:rPr lang="pl-PL" sz="2000" i="1" dirty="0"/>
              <a:t>a ja – z wielkiej. </a:t>
            </a:r>
          </a:p>
        </p:txBody>
      </p:sp>
      <p:pic>
        <p:nvPicPr>
          <p:cNvPr id="2050" name="Picture 2" descr="Znalezione obrazy dla zapytania: heller">
            <a:extLst>
              <a:ext uri="{FF2B5EF4-FFF2-40B4-BE49-F238E27FC236}">
                <a16:creationId xmlns:a16="http://schemas.microsoft.com/office/drawing/2014/main" id="{C0B8686B-F5A2-4408-8859-F174D7784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174" y="3209480"/>
            <a:ext cx="3982983" cy="2237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78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Dialog nauka-religia a ateizm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66090" y="2871026"/>
            <a:ext cx="6794390" cy="3119576"/>
          </a:xfrm>
        </p:spPr>
        <p:txBody>
          <a:bodyPr>
            <a:noAutofit/>
          </a:bodyPr>
          <a:lstStyle/>
          <a:p>
            <a:pPr marL="285750" lvl="1" algn="just"/>
            <a:r>
              <a:rPr lang="pl-PL" sz="2000" dirty="0"/>
              <a:t>Poznanie istnienia Boga wymaga </a:t>
            </a:r>
            <a:r>
              <a:rPr lang="pl-PL" sz="2000" b="1" dirty="0"/>
              <a:t>dojrzenia </a:t>
            </a:r>
            <a:br>
              <a:rPr lang="pl-PL" sz="2000" b="1" dirty="0"/>
            </a:br>
            <a:r>
              <a:rPr lang="pl-PL" sz="2000" b="1" dirty="0"/>
              <a:t>w świecie głębszego sensu</a:t>
            </a:r>
            <a:r>
              <a:rPr lang="pl-PL" sz="2000" dirty="0"/>
              <a:t>. Do takiego spojrzenia nie można nikogo zmusić. </a:t>
            </a:r>
          </a:p>
          <a:p>
            <a:pPr marL="285750" lvl="1" algn="just"/>
            <a:r>
              <a:rPr lang="pl-PL" sz="2000" dirty="0"/>
              <a:t>Teista widzi „Zasadę-nie-z-tego-świata”, która pozostawała i pozostaje w relacji z tym światem. Ateista odrzuca taką możliwość, sugerując, że ten sposób patrzenia zniekształca świat, dodaje do wiedzy dodatkowe elementy, których mu nie potrzeba</a:t>
            </a:r>
          </a:p>
        </p:txBody>
      </p:sp>
      <p:pic>
        <p:nvPicPr>
          <p:cNvPr id="8196" name="Picture 4" descr="Znalezione obrazy dla zapytania: anti religion&quot;">
            <a:extLst>
              <a:ext uri="{FF2B5EF4-FFF2-40B4-BE49-F238E27FC236}">
                <a16:creationId xmlns:a16="http://schemas.microsoft.com/office/drawing/2014/main" id="{CD1982C1-01D6-4A20-B21F-F2FAFC3D9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71" y="2785928"/>
            <a:ext cx="4096739" cy="290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90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Dialog nauka-religia a ateizm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26393" y="3031059"/>
            <a:ext cx="6990460" cy="2777744"/>
          </a:xfrm>
        </p:spPr>
        <p:txBody>
          <a:bodyPr>
            <a:noAutofit/>
          </a:bodyPr>
          <a:lstStyle/>
          <a:p>
            <a:pPr lvl="0" algn="just"/>
            <a:r>
              <a:rPr lang="pl-PL" sz="2000" dirty="0"/>
              <a:t>Zarówno wiara jak i ateizm są wynikiem </a:t>
            </a:r>
            <a:r>
              <a:rPr lang="pl-PL" sz="2000" b="1" dirty="0"/>
              <a:t>decyzji światopoglądowych</a:t>
            </a:r>
            <a:r>
              <a:rPr lang="pl-PL" sz="2000" dirty="0"/>
              <a:t>, a nie argumentów naukowych</a:t>
            </a:r>
          </a:p>
          <a:p>
            <a:pPr lvl="1" algn="just"/>
            <a:r>
              <a:rPr lang="pl-PL" sz="2000" dirty="0"/>
              <a:t>z uwagi na wyraźny podział kompetencji między naukami empirycznymi a teologią, na różną metodologię i charakter stawianych pytań, </a:t>
            </a:r>
            <a:r>
              <a:rPr lang="pl-PL" sz="2000" b="1" dirty="0"/>
              <a:t>ani teolog nie jest w stanie udowodnić, że Bóg istnieje, ani ateista, że Go nie ma</a:t>
            </a:r>
          </a:p>
        </p:txBody>
      </p:sp>
      <p:pic>
        <p:nvPicPr>
          <p:cNvPr id="9218" name="Picture 2" descr="Znalezione obrazy dla zapytania: anti religion&quot;">
            <a:extLst>
              <a:ext uri="{FF2B5EF4-FFF2-40B4-BE49-F238E27FC236}">
                <a16:creationId xmlns:a16="http://schemas.microsoft.com/office/drawing/2014/main" id="{49DE4E95-F294-411E-B450-4966E17B91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0890" r="3829" b="17765"/>
          <a:stretch/>
        </p:blipFill>
        <p:spPr bwMode="auto">
          <a:xfrm>
            <a:off x="8084556" y="3429000"/>
            <a:ext cx="3381051" cy="151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27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4953" y="631065"/>
            <a:ext cx="8761413" cy="1171977"/>
          </a:xfrm>
        </p:spPr>
        <p:txBody>
          <a:bodyPr/>
          <a:lstStyle/>
          <a:p>
            <a:r>
              <a:rPr lang="pl-PL" sz="2800" dirty="0"/>
              <a:t>Gdzie </a:t>
            </a:r>
            <a:r>
              <a:rPr lang="pl-PL" sz="2800"/>
              <a:t>szukać rozwiązania?</a:t>
            </a:r>
            <a:endParaRPr lang="pl-PL" sz="2800" cap="smal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6726" y="2295526"/>
            <a:ext cx="7177927" cy="217239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2000" dirty="0">
                <a:solidFill>
                  <a:schemeClr val="tx1"/>
                </a:solidFill>
              </a:rPr>
              <a:t>Obiecującym modelem relacji pomiędzy Bogiem</a:t>
            </a:r>
            <a:br>
              <a:rPr lang="pl-PL" sz="2000" dirty="0">
                <a:solidFill>
                  <a:schemeClr val="tx1"/>
                </a:solidFill>
              </a:rPr>
            </a:br>
            <a:r>
              <a:rPr lang="pl-PL" sz="2000" dirty="0">
                <a:solidFill>
                  <a:schemeClr val="tx1"/>
                </a:solidFill>
              </a:rPr>
              <a:t>a stworzeniem dla teologii ewolucyjnej wydaje się być </a:t>
            </a:r>
            <a:r>
              <a:rPr lang="pl-PL" sz="2000" b="1" i="1" dirty="0">
                <a:solidFill>
                  <a:srgbClr val="FF0000"/>
                </a:solidFill>
              </a:rPr>
              <a:t>panenteizm – przekonanie, że świat rozwija się w Bogu</a:t>
            </a:r>
            <a:r>
              <a:rPr lang="pl-PL" sz="2000" dirty="0">
                <a:solidFill>
                  <a:schemeClr val="tx1"/>
                </a:solidFill>
              </a:rPr>
              <a:t>. </a:t>
            </a:r>
            <a:br>
              <a:rPr lang="pl-PL" sz="2000" dirty="0">
                <a:solidFill>
                  <a:schemeClr val="tx1"/>
                </a:solidFill>
              </a:rPr>
            </a:br>
            <a:r>
              <a:rPr lang="pl-PL" sz="2000" dirty="0">
                <a:solidFill>
                  <a:schemeClr val="tx1"/>
                </a:solidFill>
              </a:rPr>
              <a:t>Z jednej strony pozwala on na wyakcentowanie nieustannego wpływu Stwórcy na wszechświat, </a:t>
            </a:r>
            <a:br>
              <a:rPr lang="pl-PL" sz="2000" dirty="0">
                <a:solidFill>
                  <a:schemeClr val="tx1"/>
                </a:solidFill>
              </a:rPr>
            </a:br>
            <a:r>
              <a:rPr lang="pl-PL" sz="2000" dirty="0">
                <a:solidFill>
                  <a:schemeClr val="tx1"/>
                </a:solidFill>
              </a:rPr>
              <a:t>a z drugiej, na traktowanie tego świata jako rzeczywistości kierującej się prawami naturalnymi.</a:t>
            </a: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491BFB4D-4C05-4CCC-BD26-BCFBE23C4321}"/>
              </a:ext>
            </a:extLst>
          </p:cNvPr>
          <p:cNvGrpSpPr/>
          <p:nvPr/>
        </p:nvGrpSpPr>
        <p:grpSpPr>
          <a:xfrm>
            <a:off x="7644653" y="2124074"/>
            <a:ext cx="4543425" cy="2066925"/>
            <a:chOff x="6896100" y="4076700"/>
            <a:chExt cx="4743450" cy="2305050"/>
          </a:xfrm>
        </p:grpSpPr>
        <p:pic>
          <p:nvPicPr>
            <p:cNvPr id="7" name="Picture 2" descr="Podobny obraz">
              <a:extLst>
                <a:ext uri="{FF2B5EF4-FFF2-40B4-BE49-F238E27FC236}">
                  <a16:creationId xmlns:a16="http://schemas.microsoft.com/office/drawing/2014/main" id="{E6E4B79A-2F6D-4737-B75B-0DFFD3F993F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53" t="49501" b="1714"/>
            <a:stretch/>
          </p:blipFill>
          <p:spPr bwMode="auto">
            <a:xfrm>
              <a:off x="6896100" y="4286250"/>
              <a:ext cx="4743450" cy="2095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Owal 7">
              <a:extLst>
                <a:ext uri="{FF2B5EF4-FFF2-40B4-BE49-F238E27FC236}">
                  <a16:creationId xmlns:a16="http://schemas.microsoft.com/office/drawing/2014/main" id="{7E0E0CB8-9BC0-414E-B7ED-F7A32E3615AB}"/>
                </a:ext>
              </a:extLst>
            </p:cNvPr>
            <p:cNvSpPr/>
            <p:nvPr/>
          </p:nvSpPr>
          <p:spPr>
            <a:xfrm>
              <a:off x="9636469" y="4076700"/>
              <a:ext cx="1425028" cy="4867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5362" name="Picture 2" descr="Podobny obraz">
            <a:extLst>
              <a:ext uri="{FF2B5EF4-FFF2-40B4-BE49-F238E27FC236}">
                <a16:creationId xmlns:a16="http://schemas.microsoft.com/office/drawing/2014/main" id="{B49FB76E-9C22-401E-9D4B-C4CB04A9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4" t="7734" r="8500" b="18913"/>
          <a:stretch/>
        </p:blipFill>
        <p:spPr bwMode="auto">
          <a:xfrm>
            <a:off x="710102" y="4467922"/>
            <a:ext cx="2400567" cy="230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722A040D-E3E2-41DA-AFC9-903013DC0F7C}"/>
              </a:ext>
            </a:extLst>
          </p:cNvPr>
          <p:cNvSpPr txBox="1">
            <a:spLocks/>
          </p:cNvSpPr>
          <p:nvPr/>
        </p:nvSpPr>
        <p:spPr>
          <a:xfrm>
            <a:off x="4524293" y="4794191"/>
            <a:ext cx="7177927" cy="1745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l-PL" sz="2000" dirty="0">
                <a:solidFill>
                  <a:schemeClr val="tx1"/>
                </a:solidFill>
              </a:rPr>
              <a:t>Pewną analogią dla relacji między Bogiem</a:t>
            </a:r>
            <a:br>
              <a:rPr lang="pl-PL" sz="2000" dirty="0">
                <a:solidFill>
                  <a:schemeClr val="tx1"/>
                </a:solidFill>
              </a:rPr>
            </a:br>
            <a:r>
              <a:rPr lang="pl-PL" sz="2000" dirty="0">
                <a:solidFill>
                  <a:schemeClr val="tx1"/>
                </a:solidFill>
              </a:rPr>
              <a:t>i światem może być relacja między matką a jej nienarodzonym dzieckiem – dziecko jest uzależnione od matki, a jednocześnie rozwija się według niezależnych praw biologii.</a:t>
            </a:r>
          </a:p>
        </p:txBody>
      </p:sp>
    </p:spTree>
    <p:extLst>
      <p:ext uri="{BB962C8B-B14F-4D97-AF65-F5344CB8AC3E}">
        <p14:creationId xmlns:p14="http://schemas.microsoft.com/office/powerpoint/2010/main" val="364300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11368" y="2495373"/>
            <a:ext cx="6614927" cy="39827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2000" b="1" dirty="0"/>
              <a:t>Co nauka może dać religii?</a:t>
            </a:r>
          </a:p>
          <a:p>
            <a:pPr algn="just"/>
            <a:r>
              <a:rPr lang="pl-PL" sz="2000" dirty="0"/>
              <a:t>Oczyszczać ją z błędów i zabobonów</a:t>
            </a:r>
          </a:p>
          <a:p>
            <a:pPr algn="just"/>
            <a:r>
              <a:rPr lang="pl-PL" sz="2000" dirty="0"/>
              <a:t>Dostarczać nowych „języków” do wyrażania prawd wiary</a:t>
            </a:r>
          </a:p>
          <a:p>
            <a:pPr algn="just"/>
            <a:r>
              <a:rPr lang="pl-PL" sz="2000" dirty="0"/>
              <a:t>Dostarczać modeli do budowania porównań (np. Trójca Święta a światło)</a:t>
            </a:r>
          </a:p>
          <a:p>
            <a:pPr marL="0" indent="0" algn="just">
              <a:buNone/>
            </a:pPr>
            <a:r>
              <a:rPr lang="pl-PL" sz="2000" b="1" dirty="0"/>
              <a:t>Co religia może dać nauce?</a:t>
            </a:r>
          </a:p>
          <a:p>
            <a:pPr algn="just"/>
            <a:r>
              <a:rPr lang="pl-PL" sz="2000" dirty="0"/>
              <a:t>Element integrujący dziedziny wiedzy</a:t>
            </a:r>
          </a:p>
          <a:p>
            <a:pPr algn="just"/>
            <a:r>
              <a:rPr lang="pl-PL" sz="2000" dirty="0"/>
              <a:t>Poczucie sensu w mechanizmach, które naukowcy odkrywają (dlaczego?)</a:t>
            </a:r>
          </a:p>
        </p:txBody>
      </p:sp>
      <p:pic>
        <p:nvPicPr>
          <p:cNvPr id="4" name="Picture 4" descr="Znalezione obrazy dla zapytania research">
            <a:extLst>
              <a:ext uri="{FF2B5EF4-FFF2-40B4-BE49-F238E27FC236}">
                <a16:creationId xmlns:a16="http://schemas.microsoft.com/office/drawing/2014/main" id="{DFFFAB8E-E4B2-4D4A-B52B-3078D636B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951" y="3429000"/>
            <a:ext cx="3697480" cy="2397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41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11368" y="3309869"/>
            <a:ext cx="11024317" cy="316820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000" dirty="0"/>
              <a:t>„Jedynie ci, którzy w swoim myśleniu zatrzymują się w połowie, stają się ateistami. Ci, którzy sięgają głębiej i dostrzegają cudowne zależności między prawami ogólnymi, rozpoznają moc stwórczą. Dla wierzącego Bóg stoi na początku, dla fizyka zaś na końcu wszelkich dociekań.”</a:t>
            </a:r>
          </a:p>
          <a:p>
            <a:pPr marL="0" indent="0" algn="r">
              <a:buNone/>
            </a:pPr>
            <a:r>
              <a:rPr lang="pl-PL" dirty="0"/>
              <a:t>Max Planck</a:t>
            </a:r>
          </a:p>
        </p:txBody>
      </p:sp>
    </p:spTree>
    <p:extLst>
      <p:ext uri="{BB962C8B-B14F-4D97-AF65-F5344CB8AC3E}">
        <p14:creationId xmlns:p14="http://schemas.microsoft.com/office/powerpoint/2010/main" val="420886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(sala konferencyjna)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3507</TotalTime>
  <Words>3356</Words>
  <Application>Microsoft Office PowerPoint</Application>
  <PresentationFormat>Panoramiczny</PresentationFormat>
  <Paragraphs>184</Paragraphs>
  <Slides>45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45</vt:i4>
      </vt:variant>
    </vt:vector>
  </HeadingPairs>
  <TitlesOfParts>
    <vt:vector size="49" baseType="lpstr">
      <vt:lpstr>Arial</vt:lpstr>
      <vt:lpstr>Century Gothic</vt:lpstr>
      <vt:lpstr>Wingdings 3</vt:lpstr>
      <vt:lpstr>Jon (sala konferencyjna)</vt:lpstr>
      <vt:lpstr>Gdzie szukać kierunków odpowiedzi ateistom</vt:lpstr>
      <vt:lpstr>Wnioski po spotkaniu z ateistą  na temat istnienia Boga</vt:lpstr>
      <vt:lpstr>I co z tym wszystkim zrobić?</vt:lpstr>
      <vt:lpstr>Dialog nauka-religia a Pismo Święte</vt:lpstr>
      <vt:lpstr>…o pewnym dominikaninie</vt:lpstr>
      <vt:lpstr>…o pewnym dominikaninie</vt:lpstr>
      <vt:lpstr>…o pewnym dominikaninie</vt:lpstr>
      <vt:lpstr>…o pewnym dominikaninie</vt:lpstr>
      <vt:lpstr>…o pewnym dominikaninie</vt:lpstr>
      <vt:lpstr>…o pewnym jezuicie</vt:lpstr>
      <vt:lpstr>…o pewnym jezuicie</vt:lpstr>
      <vt:lpstr>…o odkrywaniu podwójnej natury Biblii</vt:lpstr>
      <vt:lpstr>…o odkrywaniu podwójnej natury Biblii</vt:lpstr>
      <vt:lpstr>…o odkrywaniu podwójnej natury Biblii</vt:lpstr>
      <vt:lpstr>Przykład 1: Nauka o teorii ewolucji</vt:lpstr>
      <vt:lpstr>Przykład 1: Nauka o teorii ewolucji</vt:lpstr>
      <vt:lpstr>Przykład 1: Nauka o teorii ewolucji</vt:lpstr>
      <vt:lpstr>Przykład 1: Nauka o teorii ewolucji</vt:lpstr>
      <vt:lpstr>Przykład 1: Nauka o teorii ewolucji</vt:lpstr>
      <vt:lpstr>Przykład 1: Nauka o teorii ewolucji</vt:lpstr>
      <vt:lpstr>Przykład 1: Nauka o teorii ewolucji</vt:lpstr>
      <vt:lpstr>Przykład 1: Nauka o teorii ewolucji</vt:lpstr>
      <vt:lpstr>Przykład 1: Nauka o teorii ewolucji</vt:lpstr>
      <vt:lpstr>Przykład 2: Nauka o grzechu pierworodnym</vt:lpstr>
      <vt:lpstr>Przykład 2: Nauka o grzechu pierworodnym</vt:lpstr>
      <vt:lpstr>Przykład 2: Nauka o grzechu pierworodnym</vt:lpstr>
      <vt:lpstr>Przykład 2: Nauka o grzechu pierworodnym</vt:lpstr>
      <vt:lpstr>Przykład 2: Nauka o grzechu pierworodnym</vt:lpstr>
      <vt:lpstr>Przykład 2: Nauka o grzechu pierworodnym</vt:lpstr>
      <vt:lpstr>Przykład 2: Nauka o grzechu pierworodnym</vt:lpstr>
      <vt:lpstr>Modele historyczne</vt:lpstr>
      <vt:lpstr>Modele historyczne</vt:lpstr>
      <vt:lpstr>Modele historyczne</vt:lpstr>
      <vt:lpstr>Modele historyczne</vt:lpstr>
      <vt:lpstr>Modele nauka-religia</vt:lpstr>
      <vt:lpstr>Modele nauka-religia</vt:lpstr>
      <vt:lpstr>Modele nauka-religia</vt:lpstr>
      <vt:lpstr>Modele nauka-religia</vt:lpstr>
      <vt:lpstr>Modele nauka-religia</vt:lpstr>
      <vt:lpstr>Modele nauka-religia</vt:lpstr>
      <vt:lpstr>Dialog nauka-religia a ateizm</vt:lpstr>
      <vt:lpstr>Dialog nauka-religia a ateizm</vt:lpstr>
      <vt:lpstr>Gdzie szukać rozwiązania?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Bóg a zło</dc:title>
  <dc:creator>Damian Wąsek</dc:creator>
  <cp:lastModifiedBy>Damian Wąsek</cp:lastModifiedBy>
  <cp:revision>63</cp:revision>
  <dcterms:created xsi:type="dcterms:W3CDTF">2015-12-14T15:32:41Z</dcterms:created>
  <dcterms:modified xsi:type="dcterms:W3CDTF">2022-01-21T16:56:04Z</dcterms:modified>
</cp:coreProperties>
</file>