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0" r:id="rId9"/>
    <p:sldId id="261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2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9806237-1A1F-4167-B746-08D720B0A411}" type="datetimeFigureOut">
              <a:rPr lang="pl-PL" smtClean="0"/>
              <a:t>2018-02-16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D68557-8634-4B86-B3B8-5CE1D4B7EA09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9183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6237-1A1F-4167-B746-08D720B0A411}" type="datetimeFigureOut">
              <a:rPr lang="pl-PL" smtClean="0"/>
              <a:t>2018-02-16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8557-8634-4B86-B3B8-5CE1D4B7EA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0805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6237-1A1F-4167-B746-08D720B0A411}" type="datetimeFigureOut">
              <a:rPr lang="pl-PL" smtClean="0"/>
              <a:t>2018-02-16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8557-8634-4B86-B3B8-5CE1D4B7EA09}" type="slidenum">
              <a:rPr lang="pl-PL" smtClean="0"/>
              <a:t>‹#›</a:t>
            </a:fld>
            <a:endParaRPr lang="pl-PL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6452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6237-1A1F-4167-B746-08D720B0A411}" type="datetimeFigureOut">
              <a:rPr lang="pl-PL" smtClean="0"/>
              <a:t>2018-02-16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8557-8634-4B86-B3B8-5CE1D4B7EA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9800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6237-1A1F-4167-B746-08D720B0A411}" type="datetimeFigureOut">
              <a:rPr lang="pl-PL" smtClean="0"/>
              <a:t>2018-02-16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8557-8634-4B86-B3B8-5CE1D4B7EA09}" type="slidenum">
              <a:rPr lang="pl-PL" smtClean="0"/>
              <a:t>‹#›</a:t>
            </a:fld>
            <a:endParaRPr lang="pl-PL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163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6237-1A1F-4167-B746-08D720B0A411}" type="datetimeFigureOut">
              <a:rPr lang="pl-PL" smtClean="0"/>
              <a:t>2018-02-16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8557-8634-4B86-B3B8-5CE1D4B7EA09}" type="slidenum">
              <a:rPr lang="pl-PL" smtClean="0"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2781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6237-1A1F-4167-B746-08D720B0A411}" type="datetimeFigureOut">
              <a:rPr lang="pl-PL" smtClean="0"/>
              <a:t>2018-02-16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8557-8634-4B86-B3B8-5CE1D4B7EA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066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6237-1A1F-4167-B746-08D720B0A411}" type="datetimeFigureOut">
              <a:rPr lang="pl-PL" smtClean="0"/>
              <a:t>2018-02-16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8557-8634-4B86-B3B8-5CE1D4B7EA09}" type="slidenum">
              <a:rPr lang="pl-PL" smtClean="0"/>
              <a:t>‹#›</a:t>
            </a:fld>
            <a:endParaRPr lang="pl-PL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5486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6237-1A1F-4167-B746-08D720B0A411}" type="datetimeFigureOut">
              <a:rPr lang="pl-PL" smtClean="0"/>
              <a:t>2018-02-16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8557-8634-4B86-B3B8-5CE1D4B7EA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3095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6237-1A1F-4167-B746-08D720B0A411}" type="datetimeFigureOut">
              <a:rPr lang="pl-PL" smtClean="0"/>
              <a:t>2018-02-16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8557-8634-4B86-B3B8-5CE1D4B7EA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2011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6237-1A1F-4167-B746-08D720B0A411}" type="datetimeFigureOut">
              <a:rPr lang="pl-PL" smtClean="0"/>
              <a:t>2018-02-16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8557-8634-4B86-B3B8-5CE1D4B7EA09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8219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6237-1A1F-4167-B746-08D720B0A411}" type="datetimeFigureOut">
              <a:rPr lang="pl-PL" smtClean="0"/>
              <a:t>2018-02-16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8557-8634-4B86-B3B8-5CE1D4B7EA09}" type="slidenum">
              <a:rPr lang="pl-PL" smtClean="0"/>
              <a:t>‹#›</a:t>
            </a:fld>
            <a:endParaRPr lang="pl-PL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8668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6237-1A1F-4167-B746-08D720B0A411}" type="datetimeFigureOut">
              <a:rPr lang="pl-PL" smtClean="0"/>
              <a:t>2018-02-16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8557-8634-4B86-B3B8-5CE1D4B7EA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41804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6237-1A1F-4167-B746-08D720B0A411}" type="datetimeFigureOut">
              <a:rPr lang="pl-PL" smtClean="0"/>
              <a:t>2018-02-16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8557-8634-4B86-B3B8-5CE1D4B7EA09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78593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6237-1A1F-4167-B746-08D720B0A411}" type="datetimeFigureOut">
              <a:rPr lang="pl-PL" smtClean="0"/>
              <a:t>2018-02-16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8557-8634-4B86-B3B8-5CE1D4B7EA09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3320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6237-1A1F-4167-B746-08D720B0A411}" type="datetimeFigureOut">
              <a:rPr lang="pl-PL" smtClean="0"/>
              <a:t>2018-02-16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8557-8634-4B86-B3B8-5CE1D4B7EA09}" type="slidenum">
              <a:rPr lang="pl-PL" smtClean="0"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7484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6237-1A1F-4167-B746-08D720B0A411}" type="datetimeFigureOut">
              <a:rPr lang="pl-PL" smtClean="0"/>
              <a:t>2018-02-16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8557-8634-4B86-B3B8-5CE1D4B7EA09}" type="slidenum">
              <a:rPr lang="pl-PL" smtClean="0"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8730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9806237-1A1F-4167-B746-08D720B0A411}" type="datetimeFigureOut">
              <a:rPr lang="pl-PL" smtClean="0"/>
              <a:t>2018-02-16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D68557-8634-4B86-B3B8-5CE1D4B7EA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660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parpa.pl/?subL=1&amp;checkL=2#sup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Zasoby adaptacyjne młodzieży z rodzin alkoholowych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6755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Problemy przystosowawcze: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dirty="0"/>
              <a:t>- niska samoocena związana z syndromem współuzależnienia</a:t>
            </a:r>
          </a:p>
          <a:p>
            <a:r>
              <a:rPr lang="pl-PL" dirty="0"/>
              <a:t>- tendencja do kontrolowania siebie i innych w różnych sytuacjach życiowych</a:t>
            </a:r>
          </a:p>
          <a:p>
            <a:r>
              <a:rPr lang="pl-PL" dirty="0"/>
              <a:t>- tendencja do spełniania </a:t>
            </a:r>
            <a:r>
              <a:rPr lang="pl-PL" dirty="0" err="1"/>
              <a:t>zapotrzebowań</a:t>
            </a:r>
            <a:r>
              <a:rPr lang="pl-PL" dirty="0"/>
              <a:t> innych</a:t>
            </a:r>
          </a:p>
          <a:p>
            <a:r>
              <a:rPr lang="pl-PL" dirty="0"/>
              <a:t>- problemy z wyznaczaniem granicy między pragnieniem bliskości i zachowaniem dystansu</a:t>
            </a:r>
          </a:p>
          <a:p>
            <a:r>
              <a:rPr lang="pl-PL" dirty="0"/>
              <a:t>- skłonność do związków z osobami o zaburzonej osobowości lub nałogowcami</a:t>
            </a:r>
          </a:p>
          <a:p>
            <a:r>
              <a:rPr lang="pl-PL" dirty="0"/>
              <a:t>- mechanizm rozwiniętego zaprzeczania</a:t>
            </a:r>
          </a:p>
        </p:txBody>
      </p:sp>
    </p:spTree>
    <p:extLst>
      <p:ext uri="{BB962C8B-B14F-4D97-AF65-F5344CB8AC3E}">
        <p14:creationId xmlns:p14="http://schemas.microsoft.com/office/powerpoint/2010/main" val="2962298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- tłumienie uczuć</a:t>
            </a:r>
          </a:p>
          <a:p>
            <a:r>
              <a:rPr lang="pl-PL" dirty="0"/>
              <a:t>- przejawy depresji</a:t>
            </a:r>
          </a:p>
          <a:p>
            <a:r>
              <a:rPr lang="pl-PL" dirty="0"/>
              <a:t>- nadmierna czujność</a:t>
            </a:r>
          </a:p>
          <a:p>
            <a:r>
              <a:rPr lang="pl-PL" dirty="0"/>
              <a:t>- nadużywanie środków psychoaktywnych</a:t>
            </a:r>
          </a:p>
          <a:p>
            <a:r>
              <a:rPr lang="pl-PL" dirty="0"/>
              <a:t>- doświadczenie przemocy fizycznej i/lub seksualnej</a:t>
            </a:r>
          </a:p>
          <a:p>
            <a:r>
              <a:rPr lang="pl-PL" dirty="0"/>
              <a:t>- skłonność do czynów karalnych i/lub prostytuowania się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7766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Preferowane przez dzieci alkoholików role </a:t>
            </a:r>
            <a:r>
              <a:rPr lang="pl-PL" dirty="0" smtClean="0"/>
              <a:t>przystosowawcze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/>
              <a:t>- „bohater rodzinny” (najczęściej najstarsze dziecko) – nadopiekuńczość, brak możliwości zredukowania napięć czy zadań, perfekcjonizm, przekonanie o konieczności rekompensaty</a:t>
            </a:r>
          </a:p>
          <a:p>
            <a:r>
              <a:rPr lang="pl-PL" dirty="0"/>
              <a:t>- „zagubione dziecko” – wycofywanie się w świat marzeń lub wirtualny, zamknięcie się w sobie</a:t>
            </a:r>
          </a:p>
          <a:p>
            <a:r>
              <a:rPr lang="pl-PL" dirty="0"/>
              <a:t>- „maskotka” – bagatelizowanie problemu, pragnienie przypodobania się wszystkim, irrealizm</a:t>
            </a:r>
          </a:p>
          <a:p>
            <a:r>
              <a:rPr lang="pl-PL" dirty="0"/>
              <a:t>- „kozioł ofiarny” – nieustające poczucie winy, rozpacz, beznadzieja, krańcowo negatywna samoocena, próby samobójcze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93470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/>
              <a:t>Dziecko w rodzinie alkoholowej uczy się trzech zasad: </a:t>
            </a:r>
            <a:r>
              <a:rPr lang="pl-PL" dirty="0">
                <a:solidFill>
                  <a:srgbClr val="FF0000"/>
                </a:solidFill>
              </a:rPr>
              <a:t>"nie odczuwaj", "nie ufaj", "nie mów".</a:t>
            </a:r>
            <a:r>
              <a:rPr lang="pl-PL" dirty="0"/>
              <a:t> Nie odczuwaj - bo to, co czujesz za bardzo boli lub jest zbyt przerażające. Nie ufaj - bo wielokrotnie składane obietnice były łamane i niedotrzymywane. Nie ma więc nic pewnego, nic na czym mógłbyś się oprzeć. Nie mów o piciu swojego rodzica, o tym co czujesz i co myślisz na ten temat. Nie mów o tym, co dzieje się w domu i o konsekwencjach wynikających z picia. W ten sposób zanika komunikacja nie tylko wewnątrz rodziny, ale i w relacjach "ze światem zewnętrznym". Tworzy się swoistego rodzaju "tabu", rodzinna tajemnica, której dzieci usilnie strzegą w poczuciu wstydu, lęku i nadziei, że może w końcu będzie lepiej. Wszystko to sprawia, iż dziecko zaczyna przyjmować postawę obronną i zamkniętą wobec otaczającej rzeczywistości.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3203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dirty="0"/>
              <a:t>Jak wynika z pracy opublikowanej przez Witolda Skrzypczyka</a:t>
            </a:r>
            <a:r>
              <a:rPr lang="pl-PL" baseline="30000" dirty="0">
                <a:hlinkClick r:id="rId2"/>
              </a:rPr>
              <a:t>1</a:t>
            </a:r>
            <a:r>
              <a:rPr lang="pl-PL" dirty="0"/>
              <a:t> dzieci doświadczają różnorodnych </a:t>
            </a:r>
            <a:r>
              <a:rPr lang="pl-PL" dirty="0">
                <a:solidFill>
                  <a:srgbClr val="FF0000"/>
                </a:solidFill>
              </a:rPr>
              <a:t>zdarzeń traumatycznych</a:t>
            </a:r>
            <a:r>
              <a:rPr lang="pl-PL" dirty="0"/>
              <a:t>, takich jak oszukiwanie, niesprawiedliwe traktowanie, porzucenie czy nadmierny krytycyzm rodziców. Najczęściej wymieniane są jednak doświadczenia związane z przemocą</a:t>
            </a:r>
            <a:r>
              <a:rPr lang="pl-PL" dirty="0" smtClean="0"/>
              <a:t>. (</a:t>
            </a:r>
            <a:r>
              <a:rPr lang="pl-PL" dirty="0"/>
              <a:t>Witold Skrzypczyk "Dzieci alkoholików - zdarzenia traumatyczne". Łódź 2000 </a:t>
            </a:r>
            <a:r>
              <a:rPr lang="pl-PL" dirty="0" smtClean="0"/>
              <a:t>r)</a:t>
            </a:r>
            <a:endParaRPr lang="pl-PL" dirty="0"/>
          </a:p>
          <a:p>
            <a:r>
              <a:rPr lang="pl-PL" dirty="0"/>
              <a:t>dwoje na troje opisywanych przez Skrzypczyka dzieci z rodzin alkoholików było świadkami przemocy,</a:t>
            </a:r>
          </a:p>
          <a:p>
            <a:r>
              <a:rPr lang="pl-PL" dirty="0"/>
              <a:t>ponad połowa doświadczała bezpośrednio przemocy zarówno fizycznej, jak i emocjonalnej czy intelektualnej.</a:t>
            </a:r>
          </a:p>
          <a:p>
            <a:r>
              <a:rPr lang="pl-PL" dirty="0"/>
              <a:t>co szósta dziewczynka opisywała doświadczenia związane z nadużyciem seksualnym.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23389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Jeżeli chodzi o </a:t>
            </a:r>
            <a:r>
              <a:rPr lang="pl-PL" dirty="0">
                <a:solidFill>
                  <a:srgbClr val="FF0000"/>
                </a:solidFill>
              </a:rPr>
              <a:t>stany emocjonalne</a:t>
            </a:r>
            <a:r>
              <a:rPr lang="pl-PL" dirty="0"/>
              <a:t>, dzieci najczęściej wymieniały</a:t>
            </a:r>
            <a:r>
              <a:rPr lang="pl-PL" dirty="0" smtClean="0"/>
              <a:t>:</a:t>
            </a:r>
            <a:endParaRPr lang="pl-PL" dirty="0"/>
          </a:p>
          <a:p>
            <a:r>
              <a:rPr lang="pl-PL" dirty="0"/>
              <a:t>wstyd za rodzica (40%),</a:t>
            </a:r>
          </a:p>
          <a:p>
            <a:r>
              <a:rPr lang="pl-PL" dirty="0"/>
              <a:t>poczucie winy (23%),</a:t>
            </a:r>
          </a:p>
          <a:p>
            <a:r>
              <a:rPr lang="pl-PL" dirty="0"/>
              <a:t>strach przed rodzicem (41%),</a:t>
            </a:r>
          </a:p>
          <a:p>
            <a:r>
              <a:rPr lang="pl-PL" dirty="0"/>
              <a:t>osamotnienie (57%),</a:t>
            </a:r>
          </a:p>
          <a:p>
            <a:r>
              <a:rPr lang="pl-PL" dirty="0"/>
              <a:t>złość lub nienawiść do rodzica (80%).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17396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Sposoby pomocy: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/>
              <a:t>- poszukiwanie sposobów aktywności o tzw. profilu zdynamizowanym (pobudzanie inicjatyw)</a:t>
            </a:r>
          </a:p>
          <a:p>
            <a:r>
              <a:rPr lang="pl-PL" dirty="0"/>
              <a:t>- zajęcia tematyczne (profilaktyczne, katechetyczne) nieskoncentrowane na piętnowaniu problemów środowiskowych, ale na motywowaniu do zagospodarowania swojego życia według strategii dającej bezpieczeństwo i szczęście</a:t>
            </a:r>
          </a:p>
          <a:p>
            <a:r>
              <a:rPr lang="pl-PL" dirty="0"/>
              <a:t>- zaangażowanie i działalność wspólnot religijnych</a:t>
            </a:r>
          </a:p>
          <a:p>
            <a:r>
              <a:rPr lang="pl-PL" dirty="0"/>
              <a:t>- promocja wolontariatu</a:t>
            </a:r>
          </a:p>
          <a:p>
            <a:r>
              <a:rPr lang="pl-PL" dirty="0"/>
              <a:t>- podtrzymywanie więzi przyjaźni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66976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- aktywność fizyczna</a:t>
            </a:r>
          </a:p>
          <a:p>
            <a:r>
              <a:rPr lang="pl-PL" dirty="0"/>
              <a:t>- pomoc w odkryciu sensowności własnego życia i świadomości realizowanych celów</a:t>
            </a:r>
          </a:p>
          <a:p>
            <a:r>
              <a:rPr lang="pl-PL" dirty="0"/>
              <a:t>- wzmocnienie poczucia kontroli nad własnym życiem</a:t>
            </a:r>
          </a:p>
          <a:p>
            <a:r>
              <a:rPr lang="pl-PL" dirty="0"/>
              <a:t>- poszukiwanie pomocy instytucjonalnej, zazwyczaj pozarządowej</a:t>
            </a:r>
          </a:p>
          <a:p>
            <a:r>
              <a:rPr lang="pl-PL" dirty="0"/>
              <a:t>- preferowanie kolektywności i kolegialności </a:t>
            </a:r>
            <a:r>
              <a:rPr lang="pl-PL" dirty="0" smtClean="0"/>
              <a:t>działania</a:t>
            </a:r>
          </a:p>
          <a:p>
            <a:r>
              <a:rPr lang="pl-PL" dirty="0" smtClean="0"/>
              <a:t>Spowiedź święta i </a:t>
            </a:r>
            <a:r>
              <a:rPr lang="pl-PL" smtClean="0"/>
              <a:t>kierownictwo duchowe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02654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Kompetencje duszpasterza (za: Ks. </a:t>
            </a:r>
            <a:r>
              <a:rPr lang="pl-PL" dirty="0" err="1" smtClean="0"/>
              <a:t>Dziewiecki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Pierwszą zatem kompetencją duszpasterza trzeźwości jest rozumienie źródeł </a:t>
            </a:r>
            <a:r>
              <a:rPr lang="pl-PL" dirty="0">
                <a:solidFill>
                  <a:srgbClr val="FF0000"/>
                </a:solidFill>
              </a:rPr>
              <a:t>patologicznej atrakcyjności alkoholu </a:t>
            </a:r>
            <a:r>
              <a:rPr lang="pl-PL" dirty="0"/>
              <a:t>dla danej osoby. Źródłem tym jest fakt, że alkohol ma władzę szybkiego modyfikowania naszych stanów świadomości oraz stanów emocjonalnych</a:t>
            </a:r>
            <a:r>
              <a:rPr lang="pl-PL" dirty="0" smtClean="0"/>
              <a:t>.</a:t>
            </a:r>
          </a:p>
          <a:p>
            <a:r>
              <a:rPr lang="pl-PL" dirty="0"/>
              <a:t>Drugą istotną kompetencją duszpasterza trzeźwości jest umiejętność stosowania </a:t>
            </a:r>
            <a:r>
              <a:rPr lang="pl-PL" dirty="0">
                <a:solidFill>
                  <a:srgbClr val="FF0000"/>
                </a:solidFill>
              </a:rPr>
              <a:t>pozytywnych metod wychowawczych</a:t>
            </a:r>
            <a:r>
              <a:rPr lang="pl-PL" dirty="0"/>
              <a:t>. Chodzi tu zwłaszcza o zdolność zafascynowania dzieci i młodzieży, a także dorosłych, chrześcijańską wizją życia w miłości, radości i wolności dzieci Bożych.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4742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>
                <a:solidFill>
                  <a:srgbClr val="FF0000"/>
                </a:solidFill>
              </a:rPr>
              <a:t>kompetencji w rozumieniu mechanizmów choroby alkoholowej</a:t>
            </a:r>
            <a:r>
              <a:rPr lang="pl-PL" dirty="0"/>
              <a:t>. Pierwszym z nich jest uzależnienie emocjonalne. Alkoholik to ktoś tak zależny od alkoholu, jak małe dziecko od rodziców</a:t>
            </a:r>
            <a:r>
              <a:rPr lang="pl-PL" dirty="0" smtClean="0"/>
              <a:t>.</a:t>
            </a:r>
          </a:p>
          <a:p>
            <a:r>
              <a:rPr lang="pl-PL" dirty="0"/>
              <a:t>apelowanie do myślenia czy zasad moralnych nie wystarczy, aby uzależniony przestał pić. Szansa na podjęcie terapii pojawia się wtedy, gdy rodzina i najbliższe otoczenie chorego stosuje zasadę: ty nadużywasz alkoholu, ty ponosisz wszystkie bolesne konsekwencje tego stanu rzeczy i cierpisz. Zadaniem duszpasterza jest zatem najpierw kontakt z osobami z kręgu rodziny chorego i wskazanie im odpowiednich osób oraz instytucji, gdzie mogą uzyskać szczegółowe informacje o chorobie alkoholowej oraz o zasadach postępowania wobec uzależnionego.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2661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Dlaczego piją?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 smtClean="0"/>
              <a:t>Subkulturowe wzorce i stereotypy</a:t>
            </a:r>
          </a:p>
          <a:p>
            <a:r>
              <a:rPr lang="pl-PL" dirty="0" smtClean="0"/>
              <a:t>Dla zabicia czasu</a:t>
            </a:r>
          </a:p>
          <a:p>
            <a:r>
              <a:rPr lang="pl-PL" dirty="0" smtClean="0"/>
              <a:t>Czym skorupka za młodu nasiąknie…</a:t>
            </a:r>
          </a:p>
          <a:p>
            <a:r>
              <a:rPr lang="pl-PL" dirty="0" smtClean="0"/>
              <a:t>najważniejszy </a:t>
            </a:r>
            <a:r>
              <a:rPr lang="pl-PL" dirty="0"/>
              <a:t>i </a:t>
            </a:r>
            <a:r>
              <a:rPr lang="pl-PL" smtClean="0"/>
              <a:t>ostateczny powód </a:t>
            </a:r>
            <a:r>
              <a:rPr lang="pl-PL" dirty="0"/>
              <a:t>sięgania po alkohol przez młodzież. Tym powodem jest fakt, że dana osoba PRZEŻYWA SWOJE ŻYCIE JAKO BOLESNY CIĘŻAR I TĘSKNI ZA DOŚWIADCZENIEM ULGI. CZASEM ZA KAŻDĄ CENĘ. Wspomniana dziewczyna sięga po alkohol po to, by uciec od siebie i od bolesnej rzeczywistości, w której żyje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987615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zny">
  <a:themeElements>
    <a:clrScheme name="Organiczny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zny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zny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20</TotalTime>
  <Words>576</Words>
  <Application>Microsoft Office PowerPoint</Application>
  <PresentationFormat>Panoramiczny</PresentationFormat>
  <Paragraphs>52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5" baseType="lpstr">
      <vt:lpstr>Arial</vt:lpstr>
      <vt:lpstr>Garamond</vt:lpstr>
      <vt:lpstr>Organiczny</vt:lpstr>
      <vt:lpstr>Zasoby adaptacyjne młodzieży z rodzin alkoholowych</vt:lpstr>
      <vt:lpstr>Problemy przystosowawcze: </vt:lpstr>
      <vt:lpstr>Prezentacja programu PowerPoint</vt:lpstr>
      <vt:lpstr>Preferowane przez dzieci alkoholików role przystosowawcze</vt:lpstr>
      <vt:lpstr>Prezentacja programu PowerPoint</vt:lpstr>
      <vt:lpstr>Prezentacja programu PowerPoint</vt:lpstr>
      <vt:lpstr>Prezentacja programu PowerPoint</vt:lpstr>
      <vt:lpstr>Sposoby pomocy: </vt:lpstr>
      <vt:lpstr>Prezentacja programu PowerPoint</vt:lpstr>
      <vt:lpstr>Kompetencje duszpasterza (za: Ks. Dziewiecki)</vt:lpstr>
      <vt:lpstr>Prezentacja programu PowerPoint</vt:lpstr>
      <vt:lpstr>Dlaczego piją?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Zasoby adaptacyjne młodzieży z rodzin alkoholowych</dc:title>
  <dc:creator>ja</dc:creator>
  <cp:lastModifiedBy>ja</cp:lastModifiedBy>
  <cp:revision>6</cp:revision>
  <dcterms:created xsi:type="dcterms:W3CDTF">2018-02-12T11:21:08Z</dcterms:created>
  <dcterms:modified xsi:type="dcterms:W3CDTF">2018-02-16T08:44:28Z</dcterms:modified>
</cp:coreProperties>
</file>